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7" r:id="rId2"/>
    <p:sldId id="388" r:id="rId3"/>
    <p:sldId id="389" r:id="rId4"/>
    <p:sldId id="390" r:id="rId5"/>
    <p:sldId id="384" r:id="rId6"/>
    <p:sldId id="385" r:id="rId7"/>
    <p:sldId id="387" r:id="rId8"/>
    <p:sldId id="391" r:id="rId9"/>
    <p:sldId id="386" r:id="rId10"/>
    <p:sldId id="395" r:id="rId11"/>
    <p:sldId id="396" r:id="rId12"/>
    <p:sldId id="397" r:id="rId13"/>
    <p:sldId id="398" r:id="rId14"/>
    <p:sldId id="399" r:id="rId15"/>
    <p:sldId id="405" r:id="rId16"/>
    <p:sldId id="401" r:id="rId17"/>
    <p:sldId id="402" r:id="rId18"/>
    <p:sldId id="403" r:id="rId19"/>
    <p:sldId id="404" r:id="rId20"/>
    <p:sldId id="434" r:id="rId21"/>
    <p:sldId id="364" r:id="rId22"/>
    <p:sldId id="433" r:id="rId23"/>
    <p:sldId id="437" r:id="rId24"/>
    <p:sldId id="438" r:id="rId25"/>
    <p:sldId id="439" r:id="rId26"/>
    <p:sldId id="371" r:id="rId27"/>
    <p:sldId id="442" r:id="rId28"/>
    <p:sldId id="374" r:id="rId29"/>
    <p:sldId id="375" r:id="rId30"/>
    <p:sldId id="376" r:id="rId31"/>
    <p:sldId id="377" r:id="rId32"/>
    <p:sldId id="372" r:id="rId33"/>
    <p:sldId id="378" r:id="rId34"/>
    <p:sldId id="379" r:id="rId35"/>
    <p:sldId id="373" r:id="rId36"/>
    <p:sldId id="380" r:id="rId37"/>
    <p:sldId id="381" r:id="rId38"/>
    <p:sldId id="340" r:id="rId39"/>
    <p:sldId id="341" r:id="rId40"/>
    <p:sldId id="342" r:id="rId41"/>
    <p:sldId id="427" r:id="rId42"/>
    <p:sldId id="345" r:id="rId43"/>
    <p:sldId id="346" r:id="rId44"/>
    <p:sldId id="430" r:id="rId45"/>
    <p:sldId id="407" r:id="rId46"/>
    <p:sldId id="406" r:id="rId47"/>
    <p:sldId id="298" r:id="rId48"/>
    <p:sldId id="299" r:id="rId49"/>
    <p:sldId id="300" r:id="rId50"/>
    <p:sldId id="413" r:id="rId51"/>
    <p:sldId id="414" r:id="rId52"/>
    <p:sldId id="415" r:id="rId53"/>
    <p:sldId id="416" r:id="rId54"/>
    <p:sldId id="417" r:id="rId55"/>
    <p:sldId id="418" r:id="rId56"/>
    <p:sldId id="421" r:id="rId57"/>
    <p:sldId id="419" r:id="rId58"/>
    <p:sldId id="420" r:id="rId59"/>
    <p:sldId id="435" r:id="rId60"/>
    <p:sldId id="436" r:id="rId61"/>
    <p:sldId id="441" r:id="rId62"/>
    <p:sldId id="440" r:id="rId63"/>
    <p:sldId id="443" r:id="rId64"/>
    <p:sldId id="444" r:id="rId65"/>
    <p:sldId id="446" r:id="rId66"/>
    <p:sldId id="445" r:id="rId67"/>
    <p:sldId id="422" r:id="rId68"/>
    <p:sldId id="423" r:id="rId69"/>
    <p:sldId id="424" r:id="rId70"/>
    <p:sldId id="425" r:id="rId71"/>
    <p:sldId id="426" r:id="rId72"/>
    <p:sldId id="410" r:id="rId73"/>
    <p:sldId id="411" r:id="rId74"/>
    <p:sldId id="431" r:id="rId75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3" autoAdjust="0"/>
    <p:restoredTop sz="93159" autoAdjust="0"/>
  </p:normalViewPr>
  <p:slideViewPr>
    <p:cSldViewPr>
      <p:cViewPr varScale="1">
        <p:scale>
          <a:sx n="77" d="100"/>
          <a:sy n="77" d="100"/>
        </p:scale>
        <p:origin x="1435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62D67-85FF-4C75-9617-F3A43D7D72F8}" type="datetimeFigureOut">
              <a:rPr lang="tr-TR" smtClean="0"/>
              <a:t>28.03.2024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E7B587-C838-4B17-91B7-604559B97AA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33517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7B587-C838-4B17-91B7-604559B97AA1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029193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D6AFA69-39F0-4009-8E9B-FAF4F0E39AB6}" type="slidenum">
              <a:rPr lang="en-US" altLang="tr-TR" sz="1200"/>
              <a:pPr eaLnBrk="1" hangingPunct="1"/>
              <a:t>20</a:t>
            </a:fld>
            <a:endParaRPr lang="en-US" altLang="tr-TR" sz="120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dirty="0" smtClean="0"/>
          </a:p>
        </p:txBody>
      </p:sp>
    </p:spTree>
    <p:extLst>
      <p:ext uri="{BB962C8B-B14F-4D97-AF65-F5344CB8AC3E}">
        <p14:creationId xmlns:p14="http://schemas.microsoft.com/office/powerpoint/2010/main" val="494764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D6AFA69-39F0-4009-8E9B-FAF4F0E39AB6}" type="slidenum">
              <a:rPr lang="en-US" altLang="tr-TR" sz="1200"/>
              <a:pPr eaLnBrk="1" hangingPunct="1"/>
              <a:t>21</a:t>
            </a:fld>
            <a:endParaRPr lang="en-US" altLang="tr-TR" sz="120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tr-TR" altLang="tr-TR" dirty="0" smtClean="0"/>
              <a:t>Çizilen doğru poligonun köşe noktalarından geçmeyecek şekilde olmalı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D6AFA69-39F0-4009-8E9B-FAF4F0E39AB6}" type="slidenum">
              <a:rPr lang="en-US" altLang="tr-TR" sz="1200"/>
              <a:pPr eaLnBrk="1" hangingPunct="1"/>
              <a:t>22</a:t>
            </a:fld>
            <a:endParaRPr lang="en-US" altLang="tr-TR" sz="120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tr-TR" altLang="tr-TR" dirty="0" smtClean="0"/>
              <a:t>Çizilen doğru poligonun köşe noktalarından geçmeyecek şekilde olmalı</a:t>
            </a:r>
          </a:p>
        </p:txBody>
      </p:sp>
    </p:spTree>
    <p:extLst>
      <p:ext uri="{BB962C8B-B14F-4D97-AF65-F5344CB8AC3E}">
        <p14:creationId xmlns:p14="http://schemas.microsoft.com/office/powerpoint/2010/main" val="46115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A73EFA5-2DE1-4AEF-A6B6-CE691FFACA81}" type="slidenum">
              <a:rPr lang="en-US" altLang="tr-TR" sz="1200"/>
              <a:pPr eaLnBrk="1" hangingPunct="1"/>
              <a:t>23</a:t>
            </a:fld>
            <a:endParaRPr lang="en-US" altLang="tr-TR" sz="12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  <p:extLst>
      <p:ext uri="{BB962C8B-B14F-4D97-AF65-F5344CB8AC3E}">
        <p14:creationId xmlns:p14="http://schemas.microsoft.com/office/powerpoint/2010/main" val="22639022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A73EFA5-2DE1-4AEF-A6B6-CE691FFACA81}" type="slidenum">
              <a:rPr lang="en-US" altLang="tr-TR" sz="1200"/>
              <a:pPr eaLnBrk="1" hangingPunct="1"/>
              <a:t>24</a:t>
            </a:fld>
            <a:endParaRPr lang="en-US" altLang="tr-TR" sz="12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  <p:extLst>
      <p:ext uri="{BB962C8B-B14F-4D97-AF65-F5344CB8AC3E}">
        <p14:creationId xmlns:p14="http://schemas.microsoft.com/office/powerpoint/2010/main" val="2616276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A73EFA5-2DE1-4AEF-A6B6-CE691FFACA81}" type="slidenum">
              <a:rPr lang="en-US" altLang="tr-TR" sz="1200"/>
              <a:pPr eaLnBrk="1" hangingPunct="1"/>
              <a:t>25</a:t>
            </a:fld>
            <a:endParaRPr lang="en-US" altLang="tr-TR" sz="12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  <p:extLst>
      <p:ext uri="{BB962C8B-B14F-4D97-AF65-F5344CB8AC3E}">
        <p14:creationId xmlns:p14="http://schemas.microsoft.com/office/powerpoint/2010/main" val="18507704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7B587-C838-4B17-91B7-604559B97AA1}" type="slidenum">
              <a:rPr lang="tr-TR" smtClean="0"/>
              <a:t>26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038420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algebra, Cramer’s rule is defined as an explicit formula or method used to solve a system or series of linear equations. </a:t>
            </a:r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applies to those linear equations, having as many unknown variables as values and when a unique solution is probable. The Cramer rule method uses determinants to find the values of the variables given in a linear equation. The rule expresses the solution in terms of determinants by arranging the matrix in the form of Ax=B, where:</a:t>
            </a:r>
            <a:endParaRPr 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represents the coefficient matrix and contains all the numerical values.</a:t>
            </a:r>
          </a:p>
          <a:p>
            <a:pPr rtl="0" fontAlgn="base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represents the matrix of variables.</a:t>
            </a:r>
          </a:p>
          <a:p>
            <a:pPr rtl="0" fontAlgn="base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 represents the matrix with all the constants on the right-hand side of the equation.</a:t>
            </a:r>
          </a:p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7B587-C838-4B17-91B7-604559B97AA1}" type="slidenum">
              <a:rPr lang="tr-TR" smtClean="0"/>
              <a:t>27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486040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algebra, Cramer’s rule is defined as an explicit formula or method used to solve a system or series of linear equations. </a:t>
            </a:r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applies to those linear equations, having as many unknown variables as values and when a unique solution is probable. The Cramer rule method uses determinants to find the values of the variables given in a linear equation. The rule expresses the solution in terms of determinants by arranging the matrix in the form of Ax=B, where:</a:t>
            </a:r>
            <a:endParaRPr 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represents the coefficient matrix and contains all the numerical values.</a:t>
            </a:r>
          </a:p>
          <a:p>
            <a:pPr rtl="0" fontAlgn="base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represents the matrix of variables.</a:t>
            </a:r>
          </a:p>
          <a:p>
            <a:pPr rtl="0" fontAlgn="base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 represents the matrix with all the constants on the right-hand side of the equation.</a:t>
            </a:r>
          </a:p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7B587-C838-4B17-91B7-604559B97AA1}" type="slidenum">
              <a:rPr lang="tr-TR" smtClean="0"/>
              <a:t>28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737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https://byjus.com/maths/cramers-rule/</a:t>
            </a:r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7B587-C838-4B17-91B7-604559B97AA1}" type="slidenum">
              <a:rPr lang="tr-TR" smtClean="0"/>
              <a:t>29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56773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https://blackpawn.com/texts/pointinpoly/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7B587-C838-4B17-91B7-604559B97AA1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326284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73867BF-D436-4125-A247-F8DEC487396C}" type="slidenum">
              <a:rPr lang="en-US" altLang="tr-TR" sz="1200"/>
              <a:pPr eaLnBrk="1" hangingPunct="1"/>
              <a:t>32</a:t>
            </a:fld>
            <a:endParaRPr lang="en-US" altLang="tr-TR" sz="120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4F0AFFB-E407-4786-81D6-8A36CA487FA7}" type="slidenum">
              <a:rPr lang="en-US" altLang="tr-TR" sz="1200"/>
              <a:pPr eaLnBrk="1" hangingPunct="1"/>
              <a:t>35</a:t>
            </a:fld>
            <a:endParaRPr lang="en-US" altLang="tr-TR" sz="120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4F0AFFB-E407-4786-81D6-8A36CA487FA7}" type="slidenum">
              <a:rPr lang="en-US" altLang="tr-TR" sz="1200"/>
              <a:pPr eaLnBrk="1" hangingPunct="1"/>
              <a:t>36</a:t>
            </a:fld>
            <a:endParaRPr lang="en-US" altLang="tr-TR" sz="120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4F0AFFB-E407-4786-81D6-8A36CA487FA7}" type="slidenum">
              <a:rPr lang="en-US" altLang="tr-TR" sz="1200"/>
              <a:pPr eaLnBrk="1" hangingPunct="1"/>
              <a:t>37</a:t>
            </a:fld>
            <a:endParaRPr lang="en-US" altLang="tr-TR" sz="120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972DCD0-5F22-4597-83A0-8822063CCB20}" type="slidenum">
              <a:rPr lang="en-US" altLang="tr-TR" sz="1200"/>
              <a:pPr eaLnBrk="1" hangingPunct="1"/>
              <a:t>38</a:t>
            </a:fld>
            <a:endParaRPr lang="en-US" altLang="tr-TR" sz="120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E1F7049-7A3C-4B66-8952-E18F882596FA}" type="slidenum">
              <a:rPr lang="en-US" altLang="tr-TR" sz="1200"/>
              <a:pPr eaLnBrk="1" hangingPunct="1"/>
              <a:t>39</a:t>
            </a:fld>
            <a:endParaRPr lang="en-US" altLang="tr-TR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77DA24D-58F0-469C-A6F5-64F03A771A3C}" type="slidenum">
              <a:rPr lang="en-US" sz="1200"/>
              <a:pPr eaLnBrk="1" hangingPunct="1"/>
              <a:t>41</a:t>
            </a:fld>
            <a:endParaRPr lang="en-US" sz="12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smtClean="0"/>
          </a:p>
        </p:txBody>
      </p:sp>
    </p:spTree>
    <p:extLst>
      <p:ext uri="{BB962C8B-B14F-4D97-AF65-F5344CB8AC3E}">
        <p14:creationId xmlns:p14="http://schemas.microsoft.com/office/powerpoint/2010/main" val="6440826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D0422D2-B304-4C3A-A23B-696259F12789}" type="slidenum">
              <a:rPr lang="en-US" altLang="tr-TR" sz="1200"/>
              <a:pPr eaLnBrk="1" hangingPunct="1"/>
              <a:t>42</a:t>
            </a:fld>
            <a:endParaRPr lang="en-US" altLang="tr-TR" sz="120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7B587-C838-4B17-91B7-604559B97AA1}" type="slidenum">
              <a:rPr lang="tr-TR" smtClean="0"/>
              <a:t>44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752741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7B587-C838-4B17-91B7-604559B97AA1}" type="slidenum">
              <a:rPr lang="tr-TR" smtClean="0"/>
              <a:t>45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24968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8C8E636-DF7F-42D4-9D6F-02A39C33C56A}" type="slidenum">
              <a:rPr lang="en-US" altLang="tr-TR" sz="1200"/>
              <a:pPr eaLnBrk="1" hangingPunct="1"/>
              <a:t>10</a:t>
            </a:fld>
            <a:endParaRPr lang="en-US" altLang="tr-TR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  <p:extLst>
      <p:ext uri="{BB962C8B-B14F-4D97-AF65-F5344CB8AC3E}">
        <p14:creationId xmlns:p14="http://schemas.microsoft.com/office/powerpoint/2010/main" val="13445250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61209E8-14F9-4C8B-9384-3DBB6F957BED}" type="slidenum">
              <a:rPr lang="en-US" altLang="tr-TR" sz="1200"/>
              <a:pPr eaLnBrk="1" hangingPunct="1"/>
              <a:t>46</a:t>
            </a:fld>
            <a:endParaRPr lang="en-US" altLang="tr-TR" sz="120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  <p:extLst>
      <p:ext uri="{BB962C8B-B14F-4D97-AF65-F5344CB8AC3E}">
        <p14:creationId xmlns:p14="http://schemas.microsoft.com/office/powerpoint/2010/main" val="36214630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D0AD7FF-3537-4326-B1B8-CFE67B877E4A}" type="slidenum">
              <a:rPr lang="en-US" altLang="tr-TR" sz="1200"/>
              <a:pPr eaLnBrk="1" hangingPunct="1"/>
              <a:t>47</a:t>
            </a:fld>
            <a:endParaRPr lang="en-US" altLang="tr-TR" sz="120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12870EF8-1819-485A-97DE-697E1E54E72C}" type="slidenum">
              <a:rPr lang="en-US" altLang="tr-TR" sz="1200"/>
              <a:pPr algn="r" eaLnBrk="1" hangingPunct="1"/>
              <a:t>48</a:t>
            </a:fld>
            <a:endParaRPr lang="en-US" altLang="tr-TR" sz="120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7180B620-EBB7-439E-B2D8-95699F4FC315}" type="slidenum">
              <a:rPr lang="en-US" altLang="tr-TR" sz="1200"/>
              <a:pPr algn="r" eaLnBrk="1" hangingPunct="1"/>
              <a:t>49</a:t>
            </a:fld>
            <a:endParaRPr lang="en-US" altLang="tr-TR" sz="120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Bazı özel işlemleri ele alan ilgili kütüphaneler</a:t>
            </a:r>
          </a:p>
          <a:p>
            <a:pPr lvl="1"/>
            <a:r>
              <a:rPr lang="en-US" b="1" smtClean="0"/>
              <a:t>OpenGL Utility (GLU) </a:t>
            </a:r>
            <a:r>
              <a:rPr lang="en-US" smtClean="0"/>
              <a:t>– glu önekiyle başlayan fonksiyonlar</a:t>
            </a:r>
          </a:p>
          <a:p>
            <a:pPr lvl="1"/>
            <a:r>
              <a:rPr lang="en-US" b="1" smtClean="0"/>
              <a:t>Open Inventor </a:t>
            </a:r>
            <a:r>
              <a:rPr lang="en-US" smtClean="0"/>
              <a:t>– C++ ile yazılmış nesne tabanlı araç takımı</a:t>
            </a:r>
          </a:p>
          <a:p>
            <a:pPr lvl="1"/>
            <a:r>
              <a:rPr lang="en-US" b="1" smtClean="0"/>
              <a:t>OpenGL Extension to the X Window System (GLX) </a:t>
            </a:r>
            <a:r>
              <a:rPr lang="en-US" smtClean="0"/>
              <a:t>– glx önekiyle başlayan fonksiyonlar</a:t>
            </a:r>
          </a:p>
          <a:p>
            <a:pPr lvl="1"/>
            <a:r>
              <a:rPr lang="en-US" b="1" smtClean="0"/>
              <a:t>Apple GL (AGL) </a:t>
            </a:r>
            <a:r>
              <a:rPr lang="en-US" smtClean="0"/>
              <a:t>– Apple sistemlerde pencere idame işlemleri için bir arayüz (agl önekiyle başlayan fonksiyonlar)</a:t>
            </a:r>
          </a:p>
          <a:p>
            <a:pPr lvl="1"/>
            <a:r>
              <a:rPr lang="en-US" b="1" smtClean="0"/>
              <a:t>Windows-to-OpenGL (WGL) </a:t>
            </a:r>
            <a:r>
              <a:rPr lang="en-US" smtClean="0"/>
              <a:t>– wgl önekiyle başlayan fonksiyonlar</a:t>
            </a:r>
          </a:p>
          <a:p>
            <a:pPr lvl="1"/>
            <a:r>
              <a:rPr lang="en-US" b="1" smtClean="0"/>
              <a:t>OpenGL Utility Toolkit (GLUT) </a:t>
            </a:r>
            <a:r>
              <a:rPr lang="en-US" smtClean="0"/>
              <a:t>– herhangi bir ekran pencereleme sistemiyle etkileşim sağlayan fonksiyonları barındırır (glut önekiyle başlayan fonksiyonlar)</a:t>
            </a:r>
          </a:p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7B587-C838-4B17-91B7-604559B97AA1}" type="slidenum">
              <a:rPr lang="tr-TR" smtClean="0"/>
              <a:t>50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837797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Associated libraries for handling special operations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OpenGL Utility (GLU)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function names start with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glu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prefix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 Inventor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object oriented toolkit written in C++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OpenGL Extension to the X Window System (GLX)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provides a set of routines that are prefixed with the letter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glx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Apple GL (AGL)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interface for window-management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operations in Apple systems (prefix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Windows-to-OpenGL (WGL)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prefixed with letter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wgl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Presentation Manager to OpenGL (PGL)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an interface for</a:t>
            </a:r>
          </a:p>
          <a:p>
            <a:r>
              <a:rPr lang="tr-T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IBM OS/2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OpenGL Utility Toolkit (GLUT)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provides library of functions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interacting with any screen-windowing system (prefix glut)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7B587-C838-4B17-91B7-604559B97AA1}" type="slidenum">
              <a:rPr lang="tr-TR" smtClean="0"/>
              <a:t>51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250395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7B587-C838-4B17-91B7-604559B97AA1}" type="slidenum">
              <a:rPr lang="tr-TR" smtClean="0"/>
              <a:t>55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301531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7B587-C838-4B17-91B7-604559B97AA1}" type="slidenum">
              <a:rPr lang="tr-TR" smtClean="0"/>
              <a:t>60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772930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7B587-C838-4B17-91B7-604559B97AA1}" type="slidenum">
              <a:rPr lang="tr-TR" smtClean="0"/>
              <a:t>62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150757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7B587-C838-4B17-91B7-604559B97AA1}" type="slidenum">
              <a:rPr lang="tr-TR" smtClean="0"/>
              <a:t>63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10613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8C8E636-DF7F-42D4-9D6F-02A39C33C56A}" type="slidenum">
              <a:rPr lang="en-US" altLang="tr-TR" sz="1200"/>
              <a:pPr eaLnBrk="1" hangingPunct="1"/>
              <a:t>11</a:t>
            </a:fld>
            <a:endParaRPr lang="en-US" altLang="tr-TR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  <p:extLst>
      <p:ext uri="{BB962C8B-B14F-4D97-AF65-F5344CB8AC3E}">
        <p14:creationId xmlns:p14="http://schemas.microsoft.com/office/powerpoint/2010/main" val="37667258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void</a:t>
            </a:r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7B587-C838-4B17-91B7-604559B97AA1}" type="slidenum">
              <a:rPr lang="tr-TR" smtClean="0"/>
              <a:t>64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571580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void</a:t>
            </a:r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7B587-C838-4B17-91B7-604559B97AA1}" type="slidenum">
              <a:rPr lang="tr-TR" smtClean="0"/>
              <a:t>65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184846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7B587-C838-4B17-91B7-604559B97AA1}" type="slidenum">
              <a:rPr lang="tr-TR" smtClean="0"/>
              <a:t>66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593254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BAA0760-2975-4628-BE07-DD4E8BEA5790}" type="slidenum">
              <a:rPr lang="en-US" altLang="tr-TR" sz="1200"/>
              <a:pPr eaLnBrk="1" hangingPunct="1"/>
              <a:t>67</a:t>
            </a:fld>
            <a:endParaRPr lang="en-US" altLang="tr-TR" sz="120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  <p:extLst>
      <p:ext uri="{BB962C8B-B14F-4D97-AF65-F5344CB8AC3E}">
        <p14:creationId xmlns:p14="http://schemas.microsoft.com/office/powerpoint/2010/main" val="6763509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4CD0FE6-674A-412A-9E39-242587A84F95}" type="slidenum">
              <a:rPr lang="en-US" altLang="tr-TR" sz="1200"/>
              <a:pPr eaLnBrk="1" hangingPunct="1"/>
              <a:t>68</a:t>
            </a:fld>
            <a:endParaRPr lang="en-US" altLang="tr-TR" sz="120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  <p:extLst>
      <p:ext uri="{BB962C8B-B14F-4D97-AF65-F5344CB8AC3E}">
        <p14:creationId xmlns:p14="http://schemas.microsoft.com/office/powerpoint/2010/main" val="42928005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D5E91B9-DD14-4E1E-B1CE-3BD98EFEC08B}" type="slidenum">
              <a:rPr lang="en-US" altLang="tr-TR" sz="1200"/>
              <a:pPr eaLnBrk="1" hangingPunct="1"/>
              <a:t>69</a:t>
            </a:fld>
            <a:endParaRPr lang="en-US" altLang="tr-TR" sz="120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  <p:extLst>
      <p:ext uri="{BB962C8B-B14F-4D97-AF65-F5344CB8AC3E}">
        <p14:creationId xmlns:p14="http://schemas.microsoft.com/office/powerpoint/2010/main" val="6032964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3470C97-7165-4CF0-83E4-07DB5ECE7BF3}" type="slidenum">
              <a:rPr lang="en-US" altLang="tr-TR" sz="1200"/>
              <a:pPr eaLnBrk="1" hangingPunct="1"/>
              <a:t>70</a:t>
            </a:fld>
            <a:endParaRPr lang="en-US" altLang="tr-TR" sz="120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  <p:extLst>
      <p:ext uri="{BB962C8B-B14F-4D97-AF65-F5344CB8AC3E}">
        <p14:creationId xmlns:p14="http://schemas.microsoft.com/office/powerpoint/2010/main" val="4113993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9DE947F-89DC-4D8C-818F-C86684815CC5}" type="slidenum">
              <a:rPr lang="en-US" altLang="tr-TR" sz="1200"/>
              <a:pPr eaLnBrk="1" hangingPunct="1"/>
              <a:t>71</a:t>
            </a:fld>
            <a:endParaRPr lang="en-US" altLang="tr-TR" sz="12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  <p:extLst>
      <p:ext uri="{BB962C8B-B14F-4D97-AF65-F5344CB8AC3E}">
        <p14:creationId xmlns:p14="http://schemas.microsoft.com/office/powerpoint/2010/main" val="17329957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7B587-C838-4B17-91B7-604559B97AA1}" type="slidenum">
              <a:rPr lang="tr-TR" smtClean="0"/>
              <a:t>74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28432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8C8E636-DF7F-42D4-9D6F-02A39C33C56A}" type="slidenum">
              <a:rPr lang="en-US" altLang="tr-TR" sz="1200"/>
              <a:pPr eaLnBrk="1" hangingPunct="1"/>
              <a:t>12</a:t>
            </a:fld>
            <a:endParaRPr lang="en-US" altLang="tr-TR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  <p:extLst>
      <p:ext uri="{BB962C8B-B14F-4D97-AF65-F5344CB8AC3E}">
        <p14:creationId xmlns:p14="http://schemas.microsoft.com/office/powerpoint/2010/main" val="4156462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8C8E636-DF7F-42D4-9D6F-02A39C33C56A}" type="slidenum">
              <a:rPr lang="en-US" altLang="tr-TR" sz="1200"/>
              <a:pPr eaLnBrk="1" hangingPunct="1"/>
              <a:t>13</a:t>
            </a:fld>
            <a:endParaRPr lang="en-US" altLang="tr-TR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  <p:extLst>
      <p:ext uri="{BB962C8B-B14F-4D97-AF65-F5344CB8AC3E}">
        <p14:creationId xmlns:p14="http://schemas.microsoft.com/office/powerpoint/2010/main" val="538911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8C8E636-DF7F-42D4-9D6F-02A39C33C56A}" type="slidenum">
              <a:rPr lang="en-US" altLang="tr-TR" sz="1200"/>
              <a:pPr eaLnBrk="1" hangingPunct="1"/>
              <a:t>14</a:t>
            </a:fld>
            <a:endParaRPr lang="en-US" altLang="tr-TR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  <p:extLst>
      <p:ext uri="{BB962C8B-B14F-4D97-AF65-F5344CB8AC3E}">
        <p14:creationId xmlns:p14="http://schemas.microsoft.com/office/powerpoint/2010/main" val="2997319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8C8E636-DF7F-42D4-9D6F-02A39C33C56A}" type="slidenum">
              <a:rPr lang="en-US" altLang="tr-TR" sz="1200"/>
              <a:pPr eaLnBrk="1" hangingPunct="1"/>
              <a:t>16</a:t>
            </a:fld>
            <a:endParaRPr lang="en-US" altLang="tr-TR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  <p:extLst>
      <p:ext uri="{BB962C8B-B14F-4D97-AF65-F5344CB8AC3E}">
        <p14:creationId xmlns:p14="http://schemas.microsoft.com/office/powerpoint/2010/main" val="4157647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8C8E636-DF7F-42D4-9D6F-02A39C33C56A}" type="slidenum">
              <a:rPr lang="en-US" altLang="tr-TR" sz="1200"/>
              <a:pPr eaLnBrk="1" hangingPunct="1"/>
              <a:t>17</a:t>
            </a:fld>
            <a:endParaRPr lang="en-US" altLang="tr-TR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  <p:extLst>
      <p:ext uri="{BB962C8B-B14F-4D97-AF65-F5344CB8AC3E}">
        <p14:creationId xmlns:p14="http://schemas.microsoft.com/office/powerpoint/2010/main" val="3840692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28.03.2024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28.03.2024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28.03.2024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28.03.2024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28.03.2024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28.03.2024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28.03.2024</a:t>
            </a:fld>
            <a:endParaRPr lang="tr-TR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28.03.2024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28.03.2024</a:t>
            </a:fld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28.03.2024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28.03.2024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 Yer Tutucusu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720DD-5B6D-40BF-8493-A6B52D484E6B}" type="datetimeFigureOut">
              <a:rPr lang="tr-TR" smtClean="0"/>
              <a:t>28.03.2024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4.png"/><Relationship Id="rId3" Type="http://schemas.openxmlformats.org/officeDocument/2006/relationships/image" Target="../media/image54.jpeg"/><Relationship Id="rId12" Type="http://schemas.openxmlformats.org/officeDocument/2006/relationships/image" Target="../media/image1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15" Type="http://schemas.openxmlformats.org/officeDocument/2006/relationships/image" Target="../media/image126.png"/><Relationship Id="rId4" Type="http://schemas.openxmlformats.org/officeDocument/2006/relationships/image" Target="../media/image56.png"/><Relationship Id="rId14" Type="http://schemas.openxmlformats.org/officeDocument/2006/relationships/image" Target="../media/image1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4.jpe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7.png"/><Relationship Id="rId5" Type="http://schemas.openxmlformats.org/officeDocument/2006/relationships/image" Target="../media/image59.png"/><Relationship Id="rId15" Type="http://schemas.openxmlformats.org/officeDocument/2006/relationships/image" Target="../media/image73.png"/><Relationship Id="rId10" Type="http://schemas.openxmlformats.org/officeDocument/2006/relationships/image" Target="../media/image66.png"/><Relationship Id="rId4" Type="http://schemas.openxmlformats.org/officeDocument/2006/relationships/image" Target="../media/image58.png"/><Relationship Id="rId9" Type="http://schemas.openxmlformats.org/officeDocument/2006/relationships/image" Target="../media/image65.png"/><Relationship Id="rId1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59.jpe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610.png"/><Relationship Id="rId9" Type="http://schemas.openxmlformats.org/officeDocument/2006/relationships/image" Target="../media/image9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2.png"/><Relationship Id="rId7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71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8" Type="http://schemas.openxmlformats.org/officeDocument/2006/relationships/image" Target="../media/image133.png"/><Relationship Id="rId26" Type="http://schemas.openxmlformats.org/officeDocument/2006/relationships/image" Target="../media/image139.png"/><Relationship Id="rId3" Type="http://schemas.openxmlformats.org/officeDocument/2006/relationships/image" Target="../media/image75.png"/><Relationship Id="rId21" Type="http://schemas.openxmlformats.org/officeDocument/2006/relationships/image" Target="../media/image136.png"/><Relationship Id="rId7" Type="http://schemas.openxmlformats.org/officeDocument/2006/relationships/image" Target="../media/image90.png"/><Relationship Id="rId17" Type="http://schemas.openxmlformats.org/officeDocument/2006/relationships/image" Target="../media/image132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31.png"/><Relationship Id="rId20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19" Type="http://schemas.openxmlformats.org/officeDocument/2006/relationships/image" Target="../media/image134.png"/><Relationship Id="rId4" Type="http://schemas.microsoft.com/office/2007/relationships/hdphoto" Target="../media/hdphoto1.wdp"/><Relationship Id="rId9" Type="http://schemas.openxmlformats.org/officeDocument/2006/relationships/image" Target="../media/image80.png"/><Relationship Id="rId22" Type="http://schemas.openxmlformats.org/officeDocument/2006/relationships/image" Target="../media/image1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19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0.png"/><Relationship Id="rId4" Type="http://schemas.openxmlformats.org/officeDocument/2006/relationships/image" Target="../media/image7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fw.org/docs/3.3/group__keys.html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vidia/cuda-samples" TargetMode="External"/><Relationship Id="rId2" Type="http://schemas.openxmlformats.org/officeDocument/2006/relationships/hyperlink" Target="https://github.com/JoeyDeVries/LearnOpenGL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2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9.png"/><Relationship Id="rId12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8.png"/><Relationship Id="rId11" Type="http://schemas.openxmlformats.org/officeDocument/2006/relationships/oleObject" Target="../embeddings/oleObject1.bin"/><Relationship Id="rId5" Type="http://schemas.openxmlformats.org/officeDocument/2006/relationships/image" Target="../media/image37.png"/><Relationship Id="rId10" Type="http://schemas.openxmlformats.org/officeDocument/2006/relationships/image" Target="../media/image31.png"/><Relationship Id="rId4" Type="http://schemas.openxmlformats.org/officeDocument/2006/relationships/image" Target="../media/image20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tr-T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GEOMETRİK TESTLER ve TEMSİL</a:t>
            </a:r>
            <a:endParaRPr lang="tr-T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2" descr="http://www.uludag.edu.tr/uploads/5/menu_resimler/logojpe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8640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Başlık 7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BMB </a:t>
            </a:r>
            <a:r>
              <a:rPr lang="tr-TR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30</a:t>
            </a:r>
            <a:r>
              <a:rPr 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22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tr-T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BİLGİSAYAR</a:t>
            </a:r>
            <a:r>
              <a:rPr lang="tr-TR" sz="3600" kern="0" dirty="0">
                <a:solidFill>
                  <a:schemeClr val="accent4">
                    <a:lumMod val="25000"/>
                  </a:schemeClr>
                </a:solidFill>
              </a:rPr>
              <a:t> </a:t>
            </a:r>
            <a:r>
              <a:rPr lang="tr-T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GRAFİKLERİ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3857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 smtClean="0"/>
              <a:t>Konkav </a:t>
            </a:r>
            <a:r>
              <a:rPr lang="tr-TR" altLang="tr-TR" smtClean="0"/>
              <a:t>Poligonları Anlama</a:t>
            </a:r>
            <a:r>
              <a:rPr lang="en-US" altLang="tr-TR" smtClean="0"/>
              <a:t>:</a:t>
            </a:r>
            <a:r>
              <a:rPr lang="tr-TR" altLang="tr-TR" smtClean="0"/>
              <a:t> </a:t>
            </a:r>
            <a:r>
              <a:rPr lang="en-US" altLang="tr-TR" smtClean="0"/>
              <a:t/>
            </a:r>
            <a:br>
              <a:rPr lang="en-US" altLang="tr-TR" smtClean="0"/>
            </a:br>
            <a:r>
              <a:rPr lang="tr-TR" altLang="tr-TR" smtClean="0"/>
              <a:t>Yöntem </a:t>
            </a:r>
            <a:r>
              <a:rPr lang="tr-TR" altLang="tr-TR" dirty="0" smtClean="0"/>
              <a:t>I</a:t>
            </a:r>
            <a:endParaRPr lang="en-US" altLang="tr-TR" dirty="0" smtClean="0"/>
          </a:p>
        </p:txBody>
      </p:sp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219256" cy="3340968"/>
          </a:xfrm>
        </p:spPr>
        <p:txBody>
          <a:bodyPr>
            <a:normAutofit/>
          </a:bodyPr>
          <a:lstStyle/>
          <a:p>
            <a:r>
              <a:rPr lang="tr-TR" altLang="tr-TR" dirty="0" smtClean="0"/>
              <a:t>Poligonun herhangi bir kenarı uzatılır.</a:t>
            </a:r>
          </a:p>
          <a:p>
            <a:r>
              <a:rPr lang="tr-TR" altLang="tr-TR" dirty="0" smtClean="0"/>
              <a:t>Bazı poligon noktaları bu uzatılan kenarın bir tarafında bazıları diğer tarafında kalıyorsa poligon konkavdır.</a:t>
            </a:r>
          </a:p>
        </p:txBody>
      </p:sp>
      <p:pic>
        <p:nvPicPr>
          <p:cNvPr id="5" name="AADGHCT0.jpg" descr="AADGHCT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40" b="5480"/>
          <a:stretch/>
        </p:blipFill>
        <p:spPr bwMode="auto">
          <a:xfrm>
            <a:off x="4566828" y="3678840"/>
            <a:ext cx="3029508" cy="2913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686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 smtClean="0"/>
              <a:t>Konkav Poligonları </a:t>
            </a:r>
            <a:r>
              <a:rPr lang="tr-TR" altLang="tr-TR" smtClean="0"/>
              <a:t>Anlama </a:t>
            </a:r>
            <a:r>
              <a:rPr lang="en-US" altLang="tr-TR" smtClean="0"/>
              <a:t/>
            </a:r>
            <a:br>
              <a:rPr lang="en-US" altLang="tr-TR" smtClean="0"/>
            </a:br>
            <a:r>
              <a:rPr lang="tr-TR" altLang="tr-TR" smtClean="0"/>
              <a:t>Yöntem </a:t>
            </a:r>
            <a:r>
              <a:rPr lang="tr-TR" altLang="tr-TR" dirty="0" smtClean="0"/>
              <a:t>II</a:t>
            </a:r>
            <a:endParaRPr lang="en-US" altLang="tr-TR" dirty="0" smtClean="0"/>
          </a:p>
        </p:txBody>
      </p:sp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219256" cy="499715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tr-TR" altLang="tr-TR" dirty="0"/>
              <a:t>Aynı düzlemdeki poligon noktaları önce (</a:t>
            </a:r>
            <a:r>
              <a:rPr lang="tr-TR" altLang="tr-TR" dirty="0" err="1"/>
              <a:t>x,y</a:t>
            </a:r>
            <a:r>
              <a:rPr lang="tr-TR" altLang="tr-TR" dirty="0"/>
              <a:t>) düzlemine taşınır.</a:t>
            </a:r>
          </a:p>
          <a:p>
            <a:pPr>
              <a:lnSpc>
                <a:spcPct val="120000"/>
              </a:lnSpc>
            </a:pPr>
            <a:r>
              <a:rPr lang="tr-TR" altLang="tr-TR" dirty="0"/>
              <a:t>Her ardışık 2 köşe noktası </a:t>
            </a:r>
            <a:r>
              <a:rPr lang="tr-TR" altLang="tr-TR" dirty="0" err="1"/>
              <a:t>V</a:t>
            </a:r>
            <a:r>
              <a:rPr lang="tr-TR" altLang="tr-TR" baseline="-25000" dirty="0" err="1"/>
              <a:t>k</a:t>
            </a:r>
            <a:r>
              <a:rPr lang="tr-TR" altLang="tr-TR" dirty="0"/>
              <a:t> ve V</a:t>
            </a:r>
            <a:r>
              <a:rPr lang="tr-TR" altLang="tr-TR" baseline="-25000" dirty="0"/>
              <a:t>k+1</a:t>
            </a:r>
            <a:r>
              <a:rPr lang="tr-TR" altLang="tr-TR" dirty="0"/>
              <a:t> için kenar vektörü E</a:t>
            </a:r>
            <a:r>
              <a:rPr lang="tr-TR" altLang="tr-TR" baseline="-25000" dirty="0"/>
              <a:t>k</a:t>
            </a:r>
            <a:r>
              <a:rPr lang="tr-TR" altLang="tr-TR" dirty="0"/>
              <a:t> bulunur.</a:t>
            </a:r>
          </a:p>
          <a:p>
            <a:pPr lvl="1">
              <a:lnSpc>
                <a:spcPct val="120000"/>
              </a:lnSpc>
            </a:pPr>
            <a:r>
              <a:rPr lang="tr-TR" altLang="tr-TR" dirty="0"/>
              <a:t>E</a:t>
            </a:r>
            <a:r>
              <a:rPr lang="tr-TR" altLang="tr-TR" baseline="-25000" dirty="0"/>
              <a:t>k</a:t>
            </a:r>
            <a:r>
              <a:rPr lang="tr-TR" altLang="tr-TR" dirty="0"/>
              <a:t> = V</a:t>
            </a:r>
            <a:r>
              <a:rPr lang="tr-TR" altLang="tr-TR" baseline="-25000" dirty="0"/>
              <a:t>k+1</a:t>
            </a:r>
            <a:r>
              <a:rPr lang="tr-TR" altLang="tr-TR" dirty="0"/>
              <a:t> -  </a:t>
            </a:r>
            <a:r>
              <a:rPr lang="tr-TR" altLang="tr-TR" dirty="0" err="1"/>
              <a:t>V</a:t>
            </a:r>
            <a:r>
              <a:rPr lang="tr-TR" altLang="tr-TR" baseline="-25000" dirty="0" err="1"/>
              <a:t>k</a:t>
            </a:r>
            <a:endParaRPr lang="tr-TR" altLang="tr-TR" baseline="-25000" dirty="0"/>
          </a:p>
          <a:p>
            <a:pPr>
              <a:lnSpc>
                <a:spcPct val="120000"/>
              </a:lnSpc>
            </a:pPr>
            <a:r>
              <a:rPr lang="tr-TR" altLang="tr-TR" dirty="0"/>
              <a:t>Her ardışık iki kenar </a:t>
            </a:r>
            <a:r>
              <a:rPr lang="tr-TR" altLang="tr-TR" dirty="0" smtClean="0"/>
              <a:t>vektörü E</a:t>
            </a:r>
            <a:r>
              <a:rPr lang="tr-TR" altLang="tr-TR" baseline="-25000" dirty="0" smtClean="0"/>
              <a:t>k</a:t>
            </a:r>
            <a:r>
              <a:rPr lang="tr-TR" altLang="tr-TR" dirty="0" smtClean="0"/>
              <a:t> </a:t>
            </a:r>
            <a:r>
              <a:rPr lang="tr-TR" altLang="tr-TR" dirty="0"/>
              <a:t>ve </a:t>
            </a:r>
            <a:r>
              <a:rPr lang="tr-TR" altLang="tr-TR" dirty="0" smtClean="0"/>
              <a:t>E</a:t>
            </a:r>
            <a:r>
              <a:rPr lang="tr-TR" altLang="tr-TR" baseline="-25000" dirty="0" smtClean="0"/>
              <a:t>k+1</a:t>
            </a:r>
            <a:r>
              <a:rPr lang="tr-TR" altLang="tr-TR" dirty="0" smtClean="0"/>
              <a:t> için </a:t>
            </a:r>
            <a:r>
              <a:rPr lang="tr-TR" altLang="tr-TR" dirty="0" err="1" smtClean="0"/>
              <a:t>vektörel</a:t>
            </a:r>
            <a:r>
              <a:rPr lang="tr-TR" altLang="tr-TR" dirty="0" smtClean="0"/>
              <a:t> </a:t>
            </a:r>
            <a:r>
              <a:rPr lang="tr-TR" altLang="tr-TR" dirty="0"/>
              <a:t>çarpımı alınır.</a:t>
            </a:r>
          </a:p>
          <a:p>
            <a:pPr>
              <a:lnSpc>
                <a:spcPct val="120000"/>
              </a:lnSpc>
            </a:pPr>
            <a:r>
              <a:rPr lang="tr-TR" altLang="tr-TR" dirty="0" smtClean="0"/>
              <a:t>Konveks bir poligon için tüm çarpımlar aynı işarette (+ veya -) olur.</a:t>
            </a:r>
          </a:p>
          <a:p>
            <a:pPr>
              <a:lnSpc>
                <a:spcPct val="120000"/>
              </a:lnSpc>
            </a:pPr>
            <a:r>
              <a:rPr lang="tr-TR" altLang="tr-TR" dirty="0" smtClean="0"/>
              <a:t>Dolayısıyla bazı çarpımlar + bazı çarpımlar – dönerse poligon konkavdır.</a:t>
            </a:r>
          </a:p>
        </p:txBody>
      </p:sp>
    </p:spTree>
    <p:extLst>
      <p:ext uri="{BB962C8B-B14F-4D97-AF65-F5344CB8AC3E}">
        <p14:creationId xmlns:p14="http://schemas.microsoft.com/office/powerpoint/2010/main" val="168977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Konkav Poligonları Anlama</a:t>
            </a:r>
            <a:endParaRPr lang="en-US" altLang="tr-TR" dirty="0" smtClean="0"/>
          </a:p>
        </p:txBody>
      </p:sp>
      <p:pic>
        <p:nvPicPr>
          <p:cNvPr id="30723" name="AADGHCT0.jpg" descr="AADGHCT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0"/>
          <a:stretch/>
        </p:blipFill>
        <p:spPr bwMode="auto">
          <a:xfrm>
            <a:off x="1115616" y="2616074"/>
            <a:ext cx="5976664" cy="3738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219256" cy="1108720"/>
          </a:xfrm>
        </p:spPr>
        <p:txBody>
          <a:bodyPr>
            <a:normAutofit/>
          </a:bodyPr>
          <a:lstStyle/>
          <a:p>
            <a:r>
              <a:rPr lang="tr-TR" altLang="tr-TR" dirty="0" smtClean="0"/>
              <a:t>Ardışık kenar vektörü çiftlerinin </a:t>
            </a:r>
            <a:r>
              <a:rPr lang="tr-TR" altLang="tr-TR" dirty="0" err="1" smtClean="0"/>
              <a:t>vektörel</a:t>
            </a:r>
            <a:r>
              <a:rPr lang="tr-TR" altLang="tr-TR" dirty="0" smtClean="0"/>
              <a:t> çarpımı alınır.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İçerik Yer Tutucusu 2"/>
              <p:cNvSpPr txBox="1">
                <a:spLocks/>
              </p:cNvSpPr>
              <p:nvPr/>
            </p:nvSpPr>
            <p:spPr>
              <a:xfrm>
                <a:off x="4283968" y="5661248"/>
                <a:ext cx="4464496" cy="10081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800" b="0" i="1" smtClean="0">
                          <a:latin typeface="Cambria Math"/>
                        </a:rPr>
                        <m:t>𝑎𝑥𝑏</m:t>
                      </m:r>
                      <m:r>
                        <a:rPr lang="tr-TR" sz="1800" b="0" i="1" smtClean="0">
                          <a:latin typeface="Cambria Math"/>
                        </a:rPr>
                        <m:t>= </m:t>
                      </m:r>
                      <m:d>
                        <m:dPr>
                          <m:begChr m:val="|"/>
                          <m:endChr m:val="|"/>
                          <m:ctrlPr>
                            <a:rPr lang="tr-T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sz="1800" b="0" i="1" smtClean="0">
                              <a:latin typeface="Cambria Math"/>
                            </a:rPr>
                            <m:t>𝑎</m:t>
                          </m:r>
                        </m:e>
                      </m:d>
                      <m:r>
                        <a:rPr lang="tr-TR" sz="1800" b="0" i="1" smtClean="0">
                          <a:latin typeface="Cambria Math"/>
                        </a:rPr>
                        <m:t>.</m:t>
                      </m:r>
                      <m:d>
                        <m:dPr>
                          <m:begChr m:val="|"/>
                          <m:endChr m:val="|"/>
                          <m:ctrlPr>
                            <a:rPr lang="tr-TR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sz="1800" b="0" i="1" smtClean="0">
                              <a:latin typeface="Cambria Math"/>
                            </a:rPr>
                            <m:t>𝑏</m:t>
                          </m:r>
                        </m:e>
                      </m:d>
                      <m:r>
                        <a:rPr lang="tr-TR" sz="1800" b="0" i="1" smtClean="0">
                          <a:latin typeface="Cambria Math"/>
                        </a:rPr>
                        <m:t>.</m:t>
                      </m:r>
                      <m:r>
                        <a:rPr lang="tr-TR" sz="1800" b="0" i="1" smtClean="0">
                          <a:latin typeface="Cambria Math"/>
                        </a:rPr>
                        <m:t>𝑠𝑖𝑛</m:t>
                      </m:r>
                      <m:r>
                        <a:rPr lang="tr-TR" sz="1800" b="0" i="1" smtClean="0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tr-TR" sz="1800" b="0" i="1" smtClean="0">
                          <a:latin typeface="Cambria Math"/>
                          <a:ea typeface="Cambria Math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tr-TR" sz="1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tr-TR" sz="1800" i="1">
                              <a:latin typeface="Cambria Math"/>
                              <a:ea typeface="Cambria Math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tr-TR" sz="1800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800" b="0" i="1" smtClean="0"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tr-TR" sz="1800" i="1" smtClean="0">
                          <a:latin typeface="Cambria Math"/>
                          <a:ea typeface="Cambria Math"/>
                        </a:rPr>
                        <m:t>&lt;</m:t>
                      </m:r>
                      <m:r>
                        <a:rPr lang="tr-TR" sz="18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tr-TR" sz="1800" i="1">
                          <a:latin typeface="Cambria Math"/>
                          <a:ea typeface="Cambria Math"/>
                        </a:rPr>
                        <m:t>&lt;180      ⇒ +</m:t>
                      </m:r>
                    </m:oMath>
                  </m:oMathPara>
                </a14:m>
                <a:endParaRPr lang="tr-TR" sz="18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800" b="0" i="1" smtClean="0">
                          <a:latin typeface="Cambria Math"/>
                          <a:ea typeface="Cambria Math"/>
                        </a:rPr>
                        <m:t>180</m:t>
                      </m:r>
                      <m:r>
                        <a:rPr lang="tr-TR" sz="1800" i="1">
                          <a:latin typeface="Cambria Math"/>
                          <a:ea typeface="Cambria Math"/>
                        </a:rPr>
                        <m:t>&lt;</m:t>
                      </m:r>
                      <m:r>
                        <a:rPr lang="tr-TR" sz="18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tr-TR" sz="1800" i="1">
                          <a:latin typeface="Cambria Math"/>
                          <a:ea typeface="Cambria Math"/>
                        </a:rPr>
                        <m:t>&lt;360⇒−</m:t>
                      </m:r>
                    </m:oMath>
                  </m:oMathPara>
                </a14:m>
                <a:endParaRPr lang="tr-TR" sz="1800" dirty="0"/>
              </a:p>
              <a:p>
                <a:pPr marL="0" indent="0">
                  <a:buNone/>
                </a:pPr>
                <a:endParaRPr lang="tr-TR" sz="1800" dirty="0"/>
              </a:p>
            </p:txBody>
          </p:sp>
        </mc:Choice>
        <mc:Fallback xmlns="">
          <p:sp>
            <p:nvSpPr>
              <p:cNvPr id="5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5661248"/>
                <a:ext cx="4464496" cy="10081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070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 smtClean="0"/>
              <a:t>Vektör Yöntemiyle </a:t>
            </a:r>
            <a:br>
              <a:rPr lang="tr-TR" altLang="tr-TR" dirty="0" smtClean="0"/>
            </a:br>
            <a:r>
              <a:rPr lang="tr-TR" altLang="tr-TR" dirty="0" smtClean="0"/>
              <a:t>Konkav Poligonları Bölme</a:t>
            </a:r>
            <a:endParaRPr lang="en-US" altLang="tr-TR" dirty="0" smtClean="0"/>
          </a:p>
        </p:txBody>
      </p:sp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219256" cy="4781128"/>
          </a:xfrm>
        </p:spPr>
        <p:txBody>
          <a:bodyPr>
            <a:normAutofit/>
          </a:bodyPr>
          <a:lstStyle/>
          <a:p>
            <a:r>
              <a:rPr lang="tr-TR" altLang="tr-TR" dirty="0" smtClean="0"/>
              <a:t>3 ardışık köşe noktası eş doğrultuda olmadığı sürece (dejenere poligon durumu) saat yönünün tersinde vektör kenarları işlenerek vektör metodu uygulanır.</a:t>
            </a:r>
          </a:p>
          <a:p>
            <a:r>
              <a:rPr lang="tr-TR" altLang="tr-TR" dirty="0" smtClean="0"/>
              <a:t>Herhangi iki vektörün </a:t>
            </a:r>
            <a:r>
              <a:rPr lang="tr-TR" altLang="tr-TR" dirty="0" err="1" smtClean="0"/>
              <a:t>vektörel</a:t>
            </a:r>
            <a:r>
              <a:rPr lang="tr-TR" altLang="tr-TR" dirty="0" smtClean="0"/>
              <a:t> çarpımı – olduğunda poligonun konkav olduğu anlaşılır.</a:t>
            </a:r>
          </a:p>
          <a:p>
            <a:r>
              <a:rPr lang="tr-TR" altLang="tr-TR" dirty="0" smtClean="0"/>
              <a:t>Bu durumda poligon ilk kenar vektörünün yönünde bölünür.</a:t>
            </a:r>
          </a:p>
          <a:p>
            <a:pPr marL="0" indent="0">
              <a:buNone/>
            </a:pPr>
            <a:endParaRPr lang="tr-TR" altLang="tr-TR" dirty="0" smtClean="0"/>
          </a:p>
        </p:txBody>
      </p:sp>
    </p:spTree>
    <p:extLst>
      <p:ext uri="{BB962C8B-B14F-4D97-AF65-F5344CB8AC3E}">
        <p14:creationId xmlns:p14="http://schemas.microsoft.com/office/powerpoint/2010/main" val="218026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 smtClean="0"/>
              <a:t>Vektör Yöntemiyle </a:t>
            </a:r>
            <a:br>
              <a:rPr lang="tr-TR" altLang="tr-TR" dirty="0" smtClean="0"/>
            </a:br>
            <a:r>
              <a:rPr lang="tr-TR" altLang="tr-TR" dirty="0" smtClean="0"/>
              <a:t>Konkav Poligonları Bölme</a:t>
            </a:r>
            <a:endParaRPr lang="en-US" altLang="tr-TR" dirty="0" smtClean="0"/>
          </a:p>
        </p:txBody>
      </p:sp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219256" cy="1108720"/>
          </a:xfrm>
        </p:spPr>
        <p:txBody>
          <a:bodyPr>
            <a:normAutofit fontScale="92500"/>
          </a:bodyPr>
          <a:lstStyle/>
          <a:p>
            <a:r>
              <a:rPr lang="tr-TR" altLang="tr-TR" dirty="0" smtClean="0"/>
              <a:t>Eksi (z) yönü veren kenar çifti için ilk </a:t>
            </a:r>
            <a:r>
              <a:rPr lang="tr-TR" altLang="tr-TR" dirty="0" err="1" smtClean="0"/>
              <a:t>vektörel</a:t>
            </a:r>
            <a:r>
              <a:rPr lang="tr-TR" altLang="tr-TR" dirty="0" smtClean="0"/>
              <a:t> çarpım bileşeni doğrultusunda bölüm gerçekleşir.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780928"/>
            <a:ext cx="3419475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İçerik Yer Tutucusu 2"/>
          <p:cNvSpPr txBox="1">
            <a:spLocks/>
          </p:cNvSpPr>
          <p:nvPr/>
        </p:nvSpPr>
        <p:spPr>
          <a:xfrm>
            <a:off x="4499992" y="3271304"/>
            <a:ext cx="4032448" cy="1929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2800" dirty="0" smtClean="0"/>
              <a:t>Neticede E</a:t>
            </a:r>
            <a:r>
              <a:rPr lang="tr-TR" sz="2800" baseline="-25000" dirty="0" smtClean="0"/>
              <a:t>2</a:t>
            </a:r>
            <a:r>
              <a:rPr lang="tr-TR" sz="2800" dirty="0" smtClean="0"/>
              <a:t> ile kesişen E</a:t>
            </a:r>
            <a:r>
              <a:rPr lang="tr-TR" sz="2800" baseline="-25000" dirty="0" smtClean="0"/>
              <a:t>4</a:t>
            </a:r>
            <a:r>
              <a:rPr lang="tr-TR" sz="2800" dirty="0" smtClean="0"/>
              <a:t> 2 parçaya ayrılır ve konveks 2 poligon oluşur.</a:t>
            </a:r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255518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Vektörel</a:t>
            </a:r>
            <a:r>
              <a:rPr lang="tr-TR" dirty="0" smtClean="0"/>
              <a:t> </a:t>
            </a:r>
            <a:r>
              <a:rPr lang="tr-TR" smtClean="0"/>
              <a:t>Çarpım </a:t>
            </a:r>
            <a:r>
              <a:rPr lang="en-US" smtClean="0"/>
              <a:t>Kuralı (Hatırlatma)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9218" name="Picture 2" descr="vektörler mekanik üniversite fizi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615" y="1997234"/>
            <a:ext cx="4979664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51" y="4627583"/>
            <a:ext cx="8568952" cy="67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236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Konkav Poligonları </a:t>
            </a:r>
            <a:r>
              <a:rPr lang="tr-TR" altLang="tr-TR" smtClean="0"/>
              <a:t>Bölme Örne</a:t>
            </a:r>
            <a:r>
              <a:rPr lang="en-US" altLang="tr-TR" smtClean="0"/>
              <a:t>ği</a:t>
            </a:r>
            <a:endParaRPr lang="en-US" altLang="tr-TR" dirty="0" smtClean="0"/>
          </a:p>
        </p:txBody>
      </p:sp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219256" cy="1108720"/>
          </a:xfrm>
        </p:spPr>
        <p:txBody>
          <a:bodyPr>
            <a:normAutofit fontScale="92500"/>
          </a:bodyPr>
          <a:lstStyle/>
          <a:p>
            <a:r>
              <a:rPr lang="tr-TR" altLang="tr-TR" dirty="0" smtClean="0"/>
              <a:t>Eksi (z) yönü veren kenar çifti için ilk </a:t>
            </a:r>
            <a:r>
              <a:rPr lang="tr-TR" altLang="tr-TR" dirty="0" err="1" smtClean="0"/>
              <a:t>vektörel</a:t>
            </a:r>
            <a:r>
              <a:rPr lang="tr-TR" altLang="tr-TR" dirty="0" smtClean="0"/>
              <a:t> çarpım bileşeni doğrultusunda bölüm gerçekleşir.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382" y="2966415"/>
            <a:ext cx="366712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375801"/>
            <a:ext cx="4676775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32726"/>
            <a:ext cx="3419475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ikdörtgen 1"/>
          <p:cNvSpPr/>
          <p:nvPr/>
        </p:nvSpPr>
        <p:spPr>
          <a:xfrm>
            <a:off x="4634153" y="5749544"/>
            <a:ext cx="42545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/>
              <a:t>E</a:t>
            </a:r>
            <a:r>
              <a:rPr lang="tr-TR" sz="2800" baseline="-25000" dirty="0" err="1" smtClean="0"/>
              <a:t>j</a:t>
            </a:r>
            <a:r>
              <a:rPr lang="tr-TR" sz="2800" dirty="0" smtClean="0"/>
              <a:t> x E</a:t>
            </a:r>
            <a:r>
              <a:rPr lang="tr-TR" sz="2800" baseline="-25000" dirty="0" smtClean="0"/>
              <a:t>k</a:t>
            </a:r>
            <a:r>
              <a:rPr lang="tr-TR" sz="2800" dirty="0" smtClean="0"/>
              <a:t> = (</a:t>
            </a:r>
            <a:r>
              <a:rPr lang="tr-TR" sz="2800" dirty="0" err="1" smtClean="0"/>
              <a:t>E</a:t>
            </a:r>
            <a:r>
              <a:rPr lang="tr-TR" sz="2800" baseline="-25000" dirty="0" err="1" smtClean="0"/>
              <a:t>jx</a:t>
            </a:r>
            <a:r>
              <a:rPr lang="tr-TR" sz="2800" dirty="0" smtClean="0"/>
              <a:t> </a:t>
            </a:r>
            <a:r>
              <a:rPr lang="tr-TR" sz="2800" dirty="0" err="1" smtClean="0"/>
              <a:t>E</a:t>
            </a:r>
            <a:r>
              <a:rPr lang="tr-TR" sz="2800" baseline="-25000" dirty="0" err="1" smtClean="0"/>
              <a:t>ky</a:t>
            </a:r>
            <a:r>
              <a:rPr lang="tr-TR" sz="2800" dirty="0" smtClean="0"/>
              <a:t> – </a:t>
            </a:r>
            <a:r>
              <a:rPr lang="tr-TR" sz="2800" dirty="0" err="1" smtClean="0"/>
              <a:t>E</a:t>
            </a:r>
            <a:r>
              <a:rPr lang="tr-TR" sz="2800" baseline="-25000" dirty="0" err="1" smtClean="0"/>
              <a:t>kx</a:t>
            </a:r>
            <a:r>
              <a:rPr lang="tr-TR" sz="2800" dirty="0" err="1" smtClean="0"/>
              <a:t>E</a:t>
            </a:r>
            <a:r>
              <a:rPr lang="tr-TR" sz="2800" baseline="-25000" dirty="0" err="1" smtClean="0"/>
              <a:t>jy</a:t>
            </a:r>
            <a:r>
              <a:rPr lang="tr-TR" sz="2800" dirty="0" smtClean="0"/>
              <a:t>)</a:t>
            </a:r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298154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altLang="tr-TR" dirty="0" smtClean="0"/>
              <a:t>Döndürme </a:t>
            </a:r>
            <a:r>
              <a:rPr lang="tr-TR" altLang="tr-TR" dirty="0"/>
              <a:t>Yöntemiyle </a:t>
            </a:r>
            <a:r>
              <a:rPr lang="tr-TR" altLang="tr-TR" dirty="0" smtClean="0"/>
              <a:t/>
            </a:r>
            <a:br>
              <a:rPr lang="tr-TR" altLang="tr-TR" dirty="0" smtClean="0"/>
            </a:br>
            <a:r>
              <a:rPr lang="tr-TR" altLang="tr-TR" dirty="0" smtClean="0"/>
              <a:t>Konkav </a:t>
            </a:r>
            <a:r>
              <a:rPr lang="tr-TR" altLang="tr-TR" dirty="0"/>
              <a:t>Poligonları Bölme</a:t>
            </a:r>
            <a:endParaRPr lang="en-US" altLang="tr-TR" dirty="0" smtClean="0"/>
          </a:p>
        </p:txBody>
      </p:sp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4978896" cy="470912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tr-TR" altLang="tr-TR" dirty="0" smtClean="0"/>
              <a:t>Bir </a:t>
            </a:r>
            <a:r>
              <a:rPr lang="en-US" altLang="tr-TR" dirty="0" smtClean="0"/>
              <a:t>V</a:t>
            </a:r>
            <a:r>
              <a:rPr lang="tr-TR" altLang="tr-TR" baseline="-25000" dirty="0" smtClean="0"/>
              <a:t>k</a:t>
            </a:r>
            <a:r>
              <a:rPr lang="en-US" altLang="tr-TR" dirty="0" smtClean="0"/>
              <a:t> </a:t>
            </a:r>
            <a:r>
              <a:rPr lang="tr-TR" altLang="tr-TR" dirty="0" smtClean="0"/>
              <a:t>poligon noktasını orijine </a:t>
            </a:r>
            <a:r>
              <a:rPr lang="tr-TR" altLang="tr-TR" smtClean="0"/>
              <a:t>oturttuktan ve </a:t>
            </a:r>
            <a:r>
              <a:rPr lang="tr-TR" altLang="tr-TR" dirty="0" smtClean="0"/>
              <a:t>bunu takip eden </a:t>
            </a:r>
            <a:r>
              <a:rPr lang="en-US" altLang="tr-TR" dirty="0" smtClean="0"/>
              <a:t>V</a:t>
            </a:r>
            <a:r>
              <a:rPr lang="tr-TR" altLang="tr-TR" baseline="-25000" dirty="0" smtClean="0"/>
              <a:t>k+1</a:t>
            </a:r>
            <a:r>
              <a:rPr lang="en-US" altLang="tr-TR" dirty="0" smtClean="0"/>
              <a:t> </a:t>
            </a:r>
            <a:r>
              <a:rPr lang="tr-TR" altLang="tr-TR" dirty="0" smtClean="0"/>
              <a:t>noktasını x ekseni ile hizaladıktan sonra </a:t>
            </a:r>
            <a:r>
              <a:rPr lang="en-US" altLang="tr-TR" dirty="0" smtClean="0"/>
              <a:t>V</a:t>
            </a:r>
            <a:r>
              <a:rPr lang="tr-TR" altLang="tr-TR" baseline="-25000" dirty="0" smtClean="0"/>
              <a:t>k+2</a:t>
            </a:r>
            <a:r>
              <a:rPr lang="tr-TR" altLang="tr-TR" dirty="0" smtClean="0"/>
              <a:t> eğer x ekseninin altında yer alıyorsa poligon konkavdır.</a:t>
            </a:r>
          </a:p>
          <a:p>
            <a:pPr>
              <a:lnSpc>
                <a:spcPct val="120000"/>
              </a:lnSpc>
            </a:pPr>
            <a:r>
              <a:rPr lang="tr-TR" altLang="tr-TR" dirty="0" smtClean="0"/>
              <a:t>Poligon x ekseni yönünde bölünüp oluşan iki yeni poligon için de aynı teste devam edilir.</a:t>
            </a:r>
          </a:p>
          <a:p>
            <a:pPr lvl="1">
              <a:lnSpc>
                <a:spcPct val="120000"/>
              </a:lnSpc>
            </a:pPr>
            <a:r>
              <a:rPr lang="en-US" altLang="tr-TR" dirty="0" smtClean="0"/>
              <a:t>V</a:t>
            </a:r>
            <a:r>
              <a:rPr lang="en-US" altLang="tr-TR" baseline="-25000" dirty="0" smtClean="0"/>
              <a:t>2</a:t>
            </a:r>
            <a:r>
              <a:rPr lang="en-US" altLang="tr-TR" dirty="0" smtClean="0"/>
              <a:t> </a:t>
            </a:r>
            <a:r>
              <a:rPr lang="tr-TR" altLang="tr-TR" dirty="0" smtClean="0"/>
              <a:t>orijin koordinatına yerleşmiş ve </a:t>
            </a:r>
            <a:r>
              <a:rPr lang="en-US" altLang="tr-TR" smtClean="0"/>
              <a:t>V</a:t>
            </a:r>
            <a:r>
              <a:rPr lang="tr-TR" altLang="tr-TR" baseline="-25000" smtClean="0"/>
              <a:t>3</a:t>
            </a:r>
            <a:r>
              <a:rPr lang="en-US" altLang="tr-TR" smtClean="0"/>
              <a:t> ile </a:t>
            </a:r>
            <a:r>
              <a:rPr lang="tr-TR" altLang="tr-TR" smtClean="0"/>
              <a:t>x ekseni hizalanmıştır</a:t>
            </a:r>
            <a:r>
              <a:rPr lang="tr-TR" altLang="tr-TR" dirty="0" smtClean="0"/>
              <a:t>. </a:t>
            </a:r>
          </a:p>
          <a:p>
            <a:pPr lvl="1">
              <a:lnSpc>
                <a:spcPct val="120000"/>
              </a:lnSpc>
            </a:pPr>
            <a:r>
              <a:rPr lang="en-US" altLang="tr-TR" smtClean="0"/>
              <a:t>V</a:t>
            </a:r>
            <a:r>
              <a:rPr lang="en-US" altLang="tr-TR" baseline="-25000" smtClean="0"/>
              <a:t>4</a:t>
            </a:r>
            <a:r>
              <a:rPr lang="en-US" altLang="tr-TR" smtClean="0"/>
              <a:t> bu durumda </a:t>
            </a:r>
            <a:r>
              <a:rPr lang="en-US" altLang="tr-TR" i="1" smtClean="0"/>
              <a:t>x</a:t>
            </a:r>
            <a:r>
              <a:rPr lang="en-US" altLang="tr-TR" smtClean="0"/>
              <a:t> </a:t>
            </a:r>
            <a:r>
              <a:rPr lang="tr-TR" altLang="tr-TR" dirty="0" smtClean="0"/>
              <a:t>ekseninin altında kaldığından </a:t>
            </a:r>
            <a:r>
              <a:rPr lang="en-US" altLang="tr-TR" dirty="0" smtClean="0"/>
              <a:t>V</a:t>
            </a:r>
            <a:r>
              <a:rPr lang="en-US" altLang="tr-TR" baseline="-25000" dirty="0" smtClean="0"/>
              <a:t>2</a:t>
            </a:r>
            <a:r>
              <a:rPr lang="en-US" altLang="tr-TR" dirty="0" smtClean="0"/>
              <a:t>V</a:t>
            </a:r>
            <a:r>
              <a:rPr lang="en-US" altLang="tr-TR" baseline="-25000" dirty="0" smtClean="0"/>
              <a:t>3</a:t>
            </a:r>
            <a:r>
              <a:rPr lang="tr-TR" altLang="tr-TR" dirty="0" smtClean="0"/>
              <a:t> yani x ekseni doğrultusunda poligon ikiye bölünür.</a:t>
            </a:r>
          </a:p>
        </p:txBody>
      </p:sp>
      <p:pic>
        <p:nvPicPr>
          <p:cNvPr id="7" name="AADGHCV0.jpg" descr="AADGHCV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8"/>
          <a:stretch/>
        </p:blipFill>
        <p:spPr bwMode="auto">
          <a:xfrm>
            <a:off x="5724128" y="1988840"/>
            <a:ext cx="2918418" cy="3647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96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Konveks Bir Poligonu Üçgenlere Ayırma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Saat yönünün tersine hazırlanmış poligon nokta koordinatları listesinden ilk 3 nokta seçilir ve bunlardan bir üçgen oluşturulur.</a:t>
            </a:r>
          </a:p>
          <a:p>
            <a:r>
              <a:rPr lang="tr-TR" dirty="0" smtClean="0"/>
              <a:t>Seçilen 3 noktadan ikincisi listeden atılır ve yeni oluşan listeden yine ilk 3 nokta seçilir ve bir üçgen oluşturulur.</a:t>
            </a:r>
          </a:p>
          <a:p>
            <a:r>
              <a:rPr lang="tr-TR" dirty="0" smtClean="0"/>
              <a:t>Listede sadece 3 nokta kalana dek aynı işleme tekrar edilir.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9433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Konkav Bir Poligonu Üçgenlere Ayırma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tr-TR" dirty="0" smtClean="0"/>
                  <a:t>Konveks poligonları üçgenlere ayırma süreciyle şu koşullar haricinde aynıdır.</a:t>
                </a:r>
              </a:p>
              <a:p>
                <a:pPr lvl="1"/>
                <a:r>
                  <a:rPr lang="tr-TR" dirty="0" smtClean="0"/>
                  <a:t>birinci ve üçüncü poligon noktalarının </a:t>
                </a:r>
                <a:r>
                  <a:rPr lang="tr-TR" smtClean="0"/>
                  <a:t>oluşturduğu doğru </a:t>
                </a:r>
                <a:r>
                  <a:rPr lang="tr-TR" dirty="0" smtClean="0"/>
                  <a:t>poligonun konkav kısmını kesmemelidir.</a:t>
                </a:r>
              </a:p>
              <a:p>
                <a:pPr lvl="1"/>
                <a:r>
                  <a:rPr lang="tr-TR" dirty="0" smtClean="0"/>
                  <a:t>seçilen üç noktanın aralarındaki iç açı 180</a:t>
                </a:r>
                <a14:m>
                  <m:oMath xmlns:m="http://schemas.openxmlformats.org/officeDocument/2006/math">
                    <m:r>
                      <a:rPr lang="tr-TR" i="1" smtClean="0"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tr-TR" dirty="0" smtClean="0"/>
                  <a:t>’den az olmalıdır.</a:t>
                </a:r>
              </a:p>
              <a:p>
                <a:pPr lvl="1"/>
                <a:endParaRPr lang="tr-TR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752" r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861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Vektör Uzayı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7787208" cy="4781128"/>
              </a:xfrm>
            </p:spPr>
            <p:txBody>
              <a:bodyPr>
                <a:normAutofit fontScale="55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tr-TR" dirty="0" smtClean="0"/>
                  <a:t>Birbirleriyle toplanabilir ve ölçeklenebilir </a:t>
                </a:r>
                <a:r>
                  <a:rPr lang="tr-TR" smtClean="0"/>
                  <a:t>vektörlerin oluşturduğu bir uzaydır</a:t>
                </a:r>
                <a:r>
                  <a:rPr lang="en-US" smtClean="0"/>
                  <a:t>.</a:t>
                </a:r>
                <a:endParaRPr lang="tr-TR" dirty="0" smtClean="0"/>
              </a:p>
              <a:p>
                <a:pPr lvl="1">
                  <a:lnSpc>
                    <a:spcPct val="120000"/>
                  </a:lnSpc>
                </a:pPr>
                <a:r>
                  <a:rPr lang="tr-TR" dirty="0" smtClean="0"/>
                  <a:t>v</a:t>
                </a:r>
                <a:r>
                  <a:rPr lang="tr-TR" baseline="-25000" dirty="0"/>
                  <a:t>1</a:t>
                </a:r>
                <a:r>
                  <a:rPr lang="tr-TR" dirty="0" smtClean="0"/>
                  <a:t>+v</a:t>
                </a:r>
                <a:r>
                  <a:rPr lang="tr-TR" baseline="-25000" dirty="0"/>
                  <a:t>2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tr-TR" dirty="0" smtClean="0"/>
                  <a:t>c.v</a:t>
                </a:r>
                <a:r>
                  <a:rPr lang="tr-TR" baseline="-25000" dirty="0" smtClean="0"/>
                  <a:t>1</a:t>
                </a:r>
                <a:endParaRPr lang="tr-TR" baseline="-25000" dirty="0"/>
              </a:p>
              <a:p>
                <a:pPr>
                  <a:lnSpc>
                    <a:spcPct val="120000"/>
                  </a:lnSpc>
                </a:pPr>
                <a:r>
                  <a:rPr lang="tr-TR" dirty="0" smtClean="0"/>
                  <a:t>Vektörler </a:t>
                </a:r>
                <a:r>
                  <a:rPr lang="tr-TR" smtClean="0"/>
                  <a:t>nokta konumları</a:t>
                </a:r>
                <a:r>
                  <a:rPr lang="en-US" smtClean="0"/>
                  <a:t>nı</a:t>
                </a:r>
                <a:r>
                  <a:rPr lang="tr-TR" smtClean="0"/>
                  <a:t> </a:t>
                </a:r>
                <a:r>
                  <a:rPr lang="tr-TR" dirty="0" smtClean="0"/>
                  <a:t>ve yön bilgisini temsil etmede </a:t>
                </a:r>
                <a:r>
                  <a:rPr lang="tr-TR" smtClean="0"/>
                  <a:t>kullanılır.</a:t>
                </a:r>
                <a:endParaRPr lang="en-US" smtClean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endParaRPr lang="en-US" dirty="0" smtClean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tr-TR" dirty="0" smtClean="0"/>
              </a:p>
              <a:p>
                <a:pPr>
                  <a:lnSpc>
                    <a:spcPct val="120000"/>
                  </a:lnSpc>
                </a:pPr>
                <a:r>
                  <a:rPr lang="en-US" smtClean="0"/>
                  <a:t>Vektör normu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US" smtClean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lang="en-US" smtClean="0"/>
                  <a:t> notasyonu da vektör normunu ifade etmede kullanılabilir.</a:t>
                </a:r>
              </a:p>
              <a:p>
                <a:pPr>
                  <a:lnSpc>
                    <a:spcPct val="120000"/>
                  </a:lnSpc>
                </a:pPr>
                <a:r>
                  <a:rPr lang="tr-TR" smtClean="0"/>
                  <a:t>Ortogonal </a:t>
                </a:r>
                <a:r>
                  <a:rPr lang="tr-TR"/>
                  <a:t>vektörler çerçeveleri (frame) tanımlamaya yardımcı olur</a:t>
                </a:r>
                <a:r>
                  <a:rPr lang="tr-TR" smtClean="0"/>
                  <a:t>.</a:t>
                </a:r>
                <a:endParaRPr lang="en-US" smtClean="0"/>
              </a:p>
              <a:p>
                <a:pPr lvl="1">
                  <a:lnSpc>
                    <a:spcPct val="120000"/>
                  </a:lnSpc>
                </a:pPr>
                <a:r>
                  <a:rPr lang="en-US" smtClean="0"/>
                  <a:t>x, y ve z vektörleri ortogonal vektörlerdir.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mtClean="0"/>
                  <a:t>Her biri birim vektör olup vektör çiftlerinin nokta çarpımları sıfırdır.</a:t>
                </a:r>
                <a:endParaRPr lang="tr-TR"/>
              </a:p>
              <a:p>
                <a:pPr>
                  <a:lnSpc>
                    <a:spcPct val="120000"/>
                  </a:lnSpc>
                </a:pPr>
                <a:r>
                  <a:rPr lang="tr-TR"/>
                  <a:t>Çerçeve</a:t>
                </a:r>
                <a:r>
                  <a:rPr lang="en-US"/>
                  <a:t> tanımı</a:t>
                </a:r>
                <a:endParaRPr lang="tr-TR"/>
              </a:p>
              <a:p>
                <a:pPr lvl="1">
                  <a:lnSpc>
                    <a:spcPct val="120000"/>
                  </a:lnSpc>
                </a:pPr>
                <a:r>
                  <a:rPr lang="tr-TR"/>
                  <a:t>3 ortogonal </a:t>
                </a:r>
                <a:r>
                  <a:rPr lang="tr-TR" smtClean="0"/>
                  <a:t>vektör</a:t>
                </a:r>
                <a:r>
                  <a:rPr lang="en-US" smtClean="0"/>
                  <a:t> ve b</a:t>
                </a:r>
                <a:r>
                  <a:rPr lang="tr-TR" smtClean="0"/>
                  <a:t>ir orijin</a:t>
                </a:r>
                <a:r>
                  <a:rPr lang="en-US" smtClean="0"/>
                  <a:t>den oluşur.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mtClean="0"/>
                  <a:t>Örneğin,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mtClean="0"/>
                  <a:t> vektörleri ve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0,0,0) </m:t>
                    </m:r>
                  </m:oMath>
                </a14:m>
                <a:r>
                  <a:rPr lang="en-US" smtClean="0"/>
                  <a:t>orijini</a:t>
                </a:r>
                <a:endParaRPr lang="tr-TR"/>
              </a:p>
              <a:p>
                <a:pPr lvl="1">
                  <a:lnSpc>
                    <a:spcPct val="120000"/>
                  </a:lnSpc>
                </a:pPr>
                <a:endParaRPr lang="tr-TR" smtClean="0"/>
              </a:p>
              <a:p>
                <a:pPr>
                  <a:lnSpc>
                    <a:spcPct val="120000"/>
                  </a:lnSpc>
                </a:pPr>
                <a:endParaRPr lang="en-US" smtClean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7787208" cy="4781128"/>
              </a:xfrm>
              <a:blipFill>
                <a:blip r:embed="rId2"/>
                <a:stretch>
                  <a:fillRect l="-470" t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Resim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2492896"/>
            <a:ext cx="2448272" cy="209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58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 smtClean="0"/>
              <a:t>Bir Poligonun İç ve Dış Bölgelerini Belirleme </a:t>
            </a:r>
            <a:endParaRPr lang="en-US" altLang="tr-TR" dirty="0" smtClean="0"/>
          </a:p>
        </p:txBody>
      </p:sp>
      <p:sp>
        <p:nvSpPr>
          <p:cNvPr id="5" name="İçerik Yer Tutucusu 2"/>
          <p:cNvSpPr>
            <a:spLocks noGrp="1"/>
          </p:cNvSpPr>
          <p:nvPr>
            <p:ph idx="1"/>
          </p:nvPr>
        </p:nvSpPr>
        <p:spPr>
          <a:xfrm>
            <a:off x="457200" y="1456182"/>
            <a:ext cx="8229600" cy="362900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tr-TR" smtClean="0"/>
              <a:t>İç bölge boyama benzeri çeşitli grafik süreçleri nesnelerin iç kısımlarını algılamayı gerektirir.</a:t>
            </a:r>
          </a:p>
          <a:p>
            <a:pPr lvl="1">
              <a:lnSpc>
                <a:spcPct val="120000"/>
              </a:lnSpc>
            </a:pPr>
            <a:r>
              <a:rPr lang="en-US" altLang="tr-TR" smtClean="0"/>
              <a:t>Konveks poligon veya çember benzeri basit nesneler için kolaydır.</a:t>
            </a:r>
          </a:p>
          <a:p>
            <a:pPr>
              <a:lnSpc>
                <a:spcPct val="120000"/>
              </a:lnSpc>
            </a:pPr>
            <a:r>
              <a:rPr lang="tr-TR" altLang="tr-TR" smtClean="0"/>
              <a:t>Birbirleriyle </a:t>
            </a:r>
            <a:r>
              <a:rPr lang="tr-TR" altLang="tr-TR" dirty="0" smtClean="0"/>
              <a:t>çakışan parçalar içeren kapalı bir çoklu çizginin iç ve dış bölgelerini belirlemek için iki farklı kural </a:t>
            </a:r>
            <a:r>
              <a:rPr lang="tr-TR" altLang="tr-TR" smtClean="0"/>
              <a:t>uygulanabilir.</a:t>
            </a:r>
            <a:endParaRPr lang="en-US" altLang="tr-TR" smtClean="0"/>
          </a:p>
          <a:p>
            <a:pPr lvl="1">
              <a:lnSpc>
                <a:spcPct val="120000"/>
              </a:lnSpc>
            </a:pPr>
            <a:r>
              <a:rPr lang="tr-TR" altLang="tr-TR" smtClean="0"/>
              <a:t>Tek çift kuralı</a:t>
            </a:r>
            <a:endParaRPr lang="en-US" altLang="tr-TR" smtClean="0"/>
          </a:p>
          <a:p>
            <a:pPr lvl="1">
              <a:lnSpc>
                <a:spcPct val="120000"/>
              </a:lnSpc>
            </a:pPr>
            <a:r>
              <a:rPr lang="tr-TR" smtClean="0"/>
              <a:t>Sıfır olmayan dolanma sayısı kuralı</a:t>
            </a:r>
            <a:endParaRPr lang="en-US" smtClean="0"/>
          </a:p>
          <a:p>
            <a:pPr lvl="1">
              <a:lnSpc>
                <a:spcPct val="120000"/>
              </a:lnSpc>
            </a:pPr>
            <a:endParaRPr lang="tr-TR" dirty="0" smtClean="0"/>
          </a:p>
          <a:p>
            <a:pPr>
              <a:lnSpc>
                <a:spcPct val="120000"/>
              </a:lnSpc>
            </a:pPr>
            <a:endParaRPr lang="tr-TR" altLang="tr-TR" dirty="0" smtClean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4034879"/>
            <a:ext cx="2664296" cy="238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41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tr-TR" smtClean="0"/>
              <a:t>Tek Çift Kuralı</a:t>
            </a:r>
            <a:endParaRPr lang="en-US" altLang="tr-TR" dirty="0" smtClean="0"/>
          </a:p>
        </p:txBody>
      </p:sp>
      <p:pic>
        <p:nvPicPr>
          <p:cNvPr id="40963" name="AADGGYL0.jpg" descr="AADGGYL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72" b="21916"/>
          <a:stretch/>
        </p:blipFill>
        <p:spPr bwMode="auto">
          <a:xfrm>
            <a:off x="3285239" y="3356992"/>
            <a:ext cx="3299387" cy="295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İçerik Yer Tutucusu 2"/>
          <p:cNvSpPr>
            <a:spLocks noGrp="1"/>
          </p:cNvSpPr>
          <p:nvPr>
            <p:ph idx="1"/>
          </p:nvPr>
        </p:nvSpPr>
        <p:spPr>
          <a:xfrm>
            <a:off x="457200" y="1456182"/>
            <a:ext cx="8229600" cy="362900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tr-TR" sz="2000"/>
              <a:t>Poligon kenarı üzerinde olan noktalar direkt iç bölge</a:t>
            </a:r>
            <a:r>
              <a:rPr lang="en-US" sz="2000"/>
              <a:t>de</a:t>
            </a:r>
            <a:r>
              <a:rPr lang="tr-TR" sz="2000"/>
              <a:t> sayılabilir.</a:t>
            </a:r>
            <a:endParaRPr lang="en-US" sz="2000"/>
          </a:p>
          <a:p>
            <a:pPr>
              <a:lnSpc>
                <a:spcPct val="120000"/>
              </a:lnSpc>
            </a:pPr>
            <a:r>
              <a:rPr lang="en-US" altLang="tr-TR" sz="2000" smtClean="0"/>
              <a:t>P </a:t>
            </a:r>
            <a:r>
              <a:rPr lang="en-US" altLang="tr-TR" sz="2000"/>
              <a:t>noktasından </a:t>
            </a:r>
            <a:r>
              <a:rPr lang="en-US" altLang="tr-TR" sz="2000" smtClean="0"/>
              <a:t>poligon </a:t>
            </a:r>
            <a:r>
              <a:rPr lang="en-US" altLang="tr-TR" sz="2000"/>
              <a:t>sınırları </a:t>
            </a:r>
            <a:r>
              <a:rPr lang="en-US" altLang="tr-TR" sz="2000" smtClean="0"/>
              <a:t>dışındaki </a:t>
            </a:r>
            <a:r>
              <a:rPr lang="en-US" altLang="tr-TR" sz="2000"/>
              <a:t>bir </a:t>
            </a:r>
            <a:r>
              <a:rPr lang="en-US" altLang="tr-TR" sz="2000" smtClean="0"/>
              <a:t>noktaya hayali bir </a:t>
            </a:r>
            <a:r>
              <a:rPr lang="en-US" altLang="tr-TR" sz="2000"/>
              <a:t>doğru çizilir. </a:t>
            </a:r>
            <a:endParaRPr lang="en-US" altLang="tr-TR" sz="2000" smtClean="0"/>
          </a:p>
          <a:p>
            <a:pPr lvl="1">
              <a:lnSpc>
                <a:spcPct val="120000"/>
              </a:lnSpc>
            </a:pPr>
            <a:r>
              <a:rPr lang="en-US" sz="1600" smtClean="0"/>
              <a:t>Doğrunun </a:t>
            </a:r>
            <a:r>
              <a:rPr lang="tr-TR" sz="1600"/>
              <a:t>poligon</a:t>
            </a:r>
            <a:r>
              <a:rPr lang="en-US" sz="1600"/>
              <a:t>un kendisine</a:t>
            </a:r>
            <a:r>
              <a:rPr lang="tr-TR" sz="1600"/>
              <a:t> ait bir köşe noktasından </a:t>
            </a:r>
            <a:r>
              <a:rPr lang="en-US" sz="1600"/>
              <a:t>geçmediği varsayılır</a:t>
            </a:r>
            <a:r>
              <a:rPr lang="en-US" sz="1600" smtClean="0"/>
              <a:t>.</a:t>
            </a:r>
            <a:endParaRPr lang="en-US" sz="1600"/>
          </a:p>
          <a:p>
            <a:pPr>
              <a:lnSpc>
                <a:spcPct val="120000"/>
              </a:lnSpc>
            </a:pPr>
            <a:r>
              <a:rPr lang="en-US" altLang="tr-TR" sz="2000" smtClean="0"/>
              <a:t>Poligonu kesim sayısı tek ise nokta iç bölgede sayılır.</a:t>
            </a:r>
          </a:p>
          <a:p>
            <a:pPr>
              <a:lnSpc>
                <a:spcPct val="120000"/>
              </a:lnSpc>
            </a:pPr>
            <a:endParaRPr lang="en-US" altLang="tr-TR" sz="2000" smtClean="0"/>
          </a:p>
          <a:p>
            <a:pPr lvl="1">
              <a:lnSpc>
                <a:spcPct val="120000"/>
              </a:lnSpc>
            </a:pPr>
            <a:endParaRPr lang="tr-TR" sz="1800" dirty="0" smtClean="0"/>
          </a:p>
          <a:p>
            <a:pPr>
              <a:lnSpc>
                <a:spcPct val="120000"/>
              </a:lnSpc>
            </a:pPr>
            <a:endParaRPr lang="tr-TR" altLang="tr-TR" sz="2000" dirty="0" smtClean="0"/>
          </a:p>
        </p:txBody>
      </p:sp>
      <p:sp>
        <p:nvSpPr>
          <p:cNvPr id="3" name="Metin kutusu 2"/>
          <p:cNvSpPr txBox="1"/>
          <p:nvPr/>
        </p:nvSpPr>
        <p:spPr>
          <a:xfrm>
            <a:off x="701518" y="4424057"/>
            <a:ext cx="27476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Kırmızı doğrunun poligon kenarını kesim sayısı </a:t>
            </a:r>
          </a:p>
          <a:p>
            <a:r>
              <a:rPr lang="tr-TR" sz="1600" smtClean="0"/>
              <a:t>Tek ise</a:t>
            </a:r>
            <a:r>
              <a:rPr lang="en-US" sz="1600" smtClean="0"/>
              <a:t> nokta</a:t>
            </a:r>
            <a:r>
              <a:rPr lang="tr-TR" sz="1600" smtClean="0"/>
              <a:t> </a:t>
            </a:r>
            <a:r>
              <a:rPr lang="tr-TR" sz="1600" dirty="0" smtClean="0"/>
              <a:t>içinde</a:t>
            </a:r>
          </a:p>
          <a:p>
            <a:r>
              <a:rPr lang="tr-TR" sz="1600" smtClean="0"/>
              <a:t>Çift ise</a:t>
            </a:r>
            <a:r>
              <a:rPr lang="en-US" sz="1600" smtClean="0"/>
              <a:t> nokta</a:t>
            </a:r>
            <a:r>
              <a:rPr lang="tr-TR" sz="1600" smtClean="0"/>
              <a:t> </a:t>
            </a:r>
            <a:r>
              <a:rPr lang="tr-TR" sz="1600" dirty="0" smtClean="0"/>
              <a:t>dışında</a:t>
            </a:r>
          </a:p>
        </p:txBody>
      </p:sp>
      <p:cxnSp>
        <p:nvCxnSpPr>
          <p:cNvPr id="18" name="Düz Ok Bağlayıcısı 17"/>
          <p:cNvCxnSpPr/>
          <p:nvPr/>
        </p:nvCxnSpPr>
        <p:spPr>
          <a:xfrm flipV="1">
            <a:off x="5157447" y="4391520"/>
            <a:ext cx="1152128" cy="507062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Metin kutusu 18"/>
              <p:cNvSpPr txBox="1"/>
              <p:nvPr/>
            </p:nvSpPr>
            <p:spPr>
              <a:xfrm>
                <a:off x="4904394" y="4480238"/>
                <a:ext cx="5276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tr-TR" sz="1600" b="1" dirty="0"/>
              </a:p>
            </p:txBody>
          </p:sp>
        </mc:Choice>
        <mc:Fallback xmlns="">
          <p:sp>
            <p:nvSpPr>
              <p:cNvPr id="19" name="Metin kutusu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394" y="4480238"/>
                <a:ext cx="527645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Düz Ok Bağlayıcısı 20"/>
          <p:cNvCxnSpPr/>
          <p:nvPr/>
        </p:nvCxnSpPr>
        <p:spPr>
          <a:xfrm>
            <a:off x="4572000" y="4898114"/>
            <a:ext cx="1459887" cy="1214480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Düz Ok Bağlayıcısı 23"/>
          <p:cNvCxnSpPr/>
          <p:nvPr/>
        </p:nvCxnSpPr>
        <p:spPr>
          <a:xfrm flipH="1" flipV="1">
            <a:off x="3358453" y="4370639"/>
            <a:ext cx="1246255" cy="1130636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Metin kutusu 24"/>
              <p:cNvSpPr txBox="1"/>
              <p:nvPr/>
            </p:nvSpPr>
            <p:spPr>
              <a:xfrm>
                <a:off x="4385241" y="4462004"/>
                <a:ext cx="5276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tr-TR" sz="1600" b="1" dirty="0"/>
              </a:p>
            </p:txBody>
          </p:sp>
        </mc:Choice>
        <mc:Fallback xmlns="">
          <p:sp>
            <p:nvSpPr>
              <p:cNvPr id="25" name="Metin kutusu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241" y="4462004"/>
                <a:ext cx="527645" cy="369332"/>
              </a:xfrm>
              <a:prstGeom prst="rect">
                <a:avLst/>
              </a:prstGeom>
              <a:blipFill>
                <a:blip r:embed="rId5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Dikdörtgen 26"/>
              <p:cNvSpPr/>
              <p:nvPr/>
            </p:nvSpPr>
            <p:spPr>
              <a:xfrm>
                <a:off x="6320803" y="4195831"/>
                <a:ext cx="5500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1" i="1">
                              <a:latin typeface="Cambria Math"/>
                            </a:rPr>
                            <m:t>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7" name="Dikdörtgen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803" y="4195831"/>
                <a:ext cx="550086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Dikdörtgen 29"/>
              <p:cNvSpPr/>
              <p:nvPr/>
            </p:nvSpPr>
            <p:spPr>
              <a:xfrm>
                <a:off x="6035397" y="5946718"/>
                <a:ext cx="5500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1" i="1">
                              <a:latin typeface="Cambria Math"/>
                            </a:rPr>
                            <m:t>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0" name="Dikdörtgen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397" y="5946718"/>
                <a:ext cx="550086" cy="369332"/>
              </a:xfrm>
              <a:prstGeom prst="rect">
                <a:avLst/>
              </a:prstGeom>
              <a:blipFill>
                <a:blip r:embed="rId1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Dikdörtgen 30"/>
              <p:cNvSpPr/>
              <p:nvPr/>
            </p:nvSpPr>
            <p:spPr>
              <a:xfrm>
                <a:off x="2972372" y="3925061"/>
                <a:ext cx="5500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1" i="1">
                              <a:latin typeface="Cambria Math"/>
                            </a:rPr>
                            <m:t>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1" name="Dikdörtgen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372" y="3925061"/>
                <a:ext cx="550086" cy="369332"/>
              </a:xfrm>
              <a:prstGeom prst="rect">
                <a:avLst/>
              </a:prstGeom>
              <a:blipFill>
                <a:blip r:embed="rId1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Dikdörtgen 32"/>
              <p:cNvSpPr/>
              <p:nvPr/>
            </p:nvSpPr>
            <p:spPr>
              <a:xfrm>
                <a:off x="4296957" y="5460560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1" i="1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3" name="Dikdörtgen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957" y="5460560"/>
                <a:ext cx="490775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912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AADGGYL0.jpg" descr="AADGGYL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28" b="21916"/>
          <a:stretch/>
        </p:blipFill>
        <p:spPr bwMode="auto">
          <a:xfrm>
            <a:off x="4776763" y="4267779"/>
            <a:ext cx="2693993" cy="2551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tr-TR" smtClean="0"/>
              <a:t>Sıfır Olmayan Dolanma Sayısı Kuralı</a:t>
            </a:r>
            <a:endParaRPr lang="en-US" altLang="tr-TR" dirty="0" smtClean="0"/>
          </a:p>
        </p:txBody>
      </p:sp>
      <p:sp>
        <p:nvSpPr>
          <p:cNvPr id="5" name="İçerik Yer Tutucusu 2"/>
          <p:cNvSpPr>
            <a:spLocks noGrp="1"/>
          </p:cNvSpPr>
          <p:nvPr>
            <p:ph idx="1"/>
          </p:nvPr>
        </p:nvSpPr>
        <p:spPr>
          <a:xfrm>
            <a:off x="457200" y="1456183"/>
            <a:ext cx="8229600" cy="2420487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tr-TR" sz="1600" smtClean="0"/>
              <a:t>Poligon kenarı üzerinde olan noktalar direkt iç bölge</a:t>
            </a:r>
            <a:r>
              <a:rPr lang="en-US" sz="1600"/>
              <a:t>de</a:t>
            </a:r>
            <a:r>
              <a:rPr lang="tr-TR" sz="1600"/>
              <a:t> sayılabilir.</a:t>
            </a:r>
            <a:endParaRPr lang="en-US" sz="1600"/>
          </a:p>
          <a:p>
            <a:pPr>
              <a:lnSpc>
                <a:spcPct val="120000"/>
              </a:lnSpc>
            </a:pPr>
            <a:r>
              <a:rPr lang="en-US" altLang="tr-TR" sz="1600" smtClean="0"/>
              <a:t>P </a:t>
            </a:r>
            <a:r>
              <a:rPr lang="en-US" altLang="tr-TR" sz="1600"/>
              <a:t>noktasından poligon sınırları dışındaki bir noktaya hayali bir doğru çizilir. </a:t>
            </a:r>
          </a:p>
          <a:p>
            <a:pPr lvl="1">
              <a:lnSpc>
                <a:spcPct val="120000"/>
              </a:lnSpc>
            </a:pPr>
            <a:r>
              <a:rPr lang="en-US" sz="1200"/>
              <a:t>Doğrunun </a:t>
            </a:r>
            <a:r>
              <a:rPr lang="tr-TR" sz="1200"/>
              <a:t>poligon</a:t>
            </a:r>
            <a:r>
              <a:rPr lang="en-US" sz="1200"/>
              <a:t>un kendisine</a:t>
            </a:r>
            <a:r>
              <a:rPr lang="tr-TR" sz="1200"/>
              <a:t> ait bir köşe noktasından </a:t>
            </a:r>
            <a:r>
              <a:rPr lang="en-US" sz="1200"/>
              <a:t>geçmediği varsayılır.</a:t>
            </a:r>
          </a:p>
          <a:p>
            <a:pPr marL="342900" lvl="2" indent="-342900">
              <a:lnSpc>
                <a:spcPct val="120000"/>
              </a:lnSpc>
            </a:pPr>
            <a:r>
              <a:rPr lang="en-US" sz="1600" smtClean="0"/>
              <a:t>Bir </a:t>
            </a:r>
            <a:r>
              <a:rPr lang="en-US" sz="1600"/>
              <a:t>nesne sınırının kaç kez saat yönünün tersine </a:t>
            </a:r>
            <a:r>
              <a:rPr lang="en-US" sz="1600" smtClean="0"/>
              <a:t>çizilen hayali doğruyu dolandığını </a:t>
            </a:r>
            <a:r>
              <a:rPr lang="en-US" sz="1600"/>
              <a:t>sayar</a:t>
            </a:r>
            <a:r>
              <a:rPr lang="en-US" sz="1600" smtClean="0"/>
              <a:t>.</a:t>
            </a:r>
          </a:p>
          <a:p>
            <a:pPr marL="800100" lvl="3" indent="-342900">
              <a:lnSpc>
                <a:spcPct val="120000"/>
              </a:lnSpc>
            </a:pPr>
            <a:r>
              <a:rPr lang="en-US" sz="1200" smtClean="0"/>
              <a:t>Hayali doğru için başlangıç dolanma değeri 0 kabul edilir. </a:t>
            </a:r>
          </a:p>
          <a:p>
            <a:pPr marL="800100" lvl="3" indent="-342900">
              <a:lnSpc>
                <a:spcPct val="120000"/>
              </a:lnSpc>
            </a:pPr>
            <a:r>
              <a:rPr lang="en-US" sz="1200"/>
              <a:t>Saat yönünde dolanmalar (soldan sağa) için </a:t>
            </a:r>
            <a:r>
              <a:rPr lang="en-US" sz="1200" smtClean="0"/>
              <a:t>mevcut dolanma değerine -1 </a:t>
            </a:r>
            <a:r>
              <a:rPr lang="en-US" sz="1200"/>
              <a:t>eklenir.</a:t>
            </a:r>
          </a:p>
          <a:p>
            <a:pPr marL="800100" lvl="3" indent="-342900">
              <a:lnSpc>
                <a:spcPct val="120000"/>
              </a:lnSpc>
            </a:pPr>
            <a:r>
              <a:rPr lang="en-US" sz="1200"/>
              <a:t>Saat </a:t>
            </a:r>
            <a:r>
              <a:rPr lang="en-US" sz="1200" smtClean="0"/>
              <a:t>yönünün tersine </a:t>
            </a:r>
            <a:r>
              <a:rPr lang="en-US" sz="1200"/>
              <a:t>dolanmalar </a:t>
            </a:r>
            <a:r>
              <a:rPr lang="en-US" sz="1200" smtClean="0"/>
              <a:t>(sağdan sola) </a:t>
            </a:r>
            <a:r>
              <a:rPr lang="en-US" sz="1200"/>
              <a:t>için mevcut dolanma değerine </a:t>
            </a:r>
            <a:r>
              <a:rPr lang="en-US" sz="1200" smtClean="0"/>
              <a:t>+1 </a:t>
            </a:r>
            <a:r>
              <a:rPr lang="en-US" sz="1200"/>
              <a:t>eklenir.</a:t>
            </a:r>
          </a:p>
          <a:p>
            <a:pPr marL="342900" lvl="2" indent="-342900">
              <a:lnSpc>
                <a:spcPct val="120000"/>
              </a:lnSpc>
            </a:pPr>
            <a:r>
              <a:rPr lang="en-US" sz="1600"/>
              <a:t>Dolanma sayısı toplamda 0 değilse nokta iç bölgede sayılır</a:t>
            </a:r>
            <a:r>
              <a:rPr lang="en-US" sz="1600" smtClean="0"/>
              <a:t>.</a:t>
            </a:r>
            <a:endParaRPr lang="en-US" sz="1200" smtClean="0"/>
          </a:p>
        </p:txBody>
      </p:sp>
      <p:sp>
        <p:nvSpPr>
          <p:cNvPr id="10" name="Dikdörtgen 9"/>
          <p:cNvSpPr/>
          <p:nvPr/>
        </p:nvSpPr>
        <p:spPr>
          <a:xfrm>
            <a:off x="8118564" y="5482491"/>
            <a:ext cx="99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+1 </a:t>
            </a:r>
            <a:r>
              <a:rPr lang="en-US"/>
              <a:t>-</a:t>
            </a:r>
            <a:r>
              <a:rPr lang="tr-TR" smtClean="0"/>
              <a:t>1</a:t>
            </a:r>
            <a:r>
              <a:rPr lang="en-US" smtClean="0"/>
              <a:t> = 0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Dikdörtgen 13"/>
              <p:cNvSpPr/>
              <p:nvPr/>
            </p:nvSpPr>
            <p:spPr>
              <a:xfrm>
                <a:off x="7166380" y="4616712"/>
                <a:ext cx="19479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/>
                  <a:t>-1 </a:t>
                </a:r>
                <a:r>
                  <a:rPr lang="en-US" smtClean="0"/>
                  <a:t>-</a:t>
                </a:r>
                <a:r>
                  <a:rPr lang="tr-TR" smtClean="0"/>
                  <a:t>1</a:t>
                </a:r>
                <a:r>
                  <a:rPr lang="en-US" smtClean="0"/>
                  <a:t> +1 -1</a:t>
                </a:r>
                <a:r>
                  <a:rPr lang="en-US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/>
                  <a:t>-2</a:t>
                </a:r>
                <a:r>
                  <a:rPr lang="en-US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mtClean="0"/>
                  <a:t> 0</a:t>
                </a:r>
                <a:endParaRPr lang="en-US"/>
              </a:p>
            </p:txBody>
          </p:sp>
        </mc:Choice>
        <mc:Fallback xmlns="">
          <p:sp>
            <p:nvSpPr>
              <p:cNvPr id="14" name="Dikdörtgen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380" y="4616712"/>
                <a:ext cx="1947969" cy="369332"/>
              </a:xfrm>
              <a:prstGeom prst="rect">
                <a:avLst/>
              </a:prstGeom>
              <a:blipFill>
                <a:blip r:embed="rId4"/>
                <a:stretch>
                  <a:fillRect l="-2821" t="-8197" r="-188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Dikdörtgen 15"/>
              <p:cNvSpPr/>
              <p:nvPr/>
            </p:nvSpPr>
            <p:spPr>
              <a:xfrm>
                <a:off x="7382935" y="6152110"/>
                <a:ext cx="186958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mtClean="0"/>
                  <a:t>-1 </a:t>
                </a:r>
                <a:r>
                  <a:rPr lang="en-US"/>
                  <a:t>+</a:t>
                </a:r>
                <a:r>
                  <a:rPr lang="tr-TR" smtClean="0"/>
                  <a:t>1</a:t>
                </a:r>
                <a:r>
                  <a:rPr lang="en-US" smtClean="0"/>
                  <a:t> -1</a:t>
                </a:r>
                <a:r>
                  <a:rPr lang="en-US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mtClean="0"/>
                  <a:t>-1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 </m:t>
                    </m:r>
                  </m:oMath>
                </a14:m>
                <a:r>
                  <a:rPr lang="en-US" smtClean="0"/>
                  <a:t>0</a:t>
                </a:r>
                <a:endParaRPr lang="en-US"/>
              </a:p>
            </p:txBody>
          </p:sp>
        </mc:Choice>
        <mc:Fallback xmlns="">
          <p:sp>
            <p:nvSpPr>
              <p:cNvPr id="16" name="Dikdörtgen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935" y="6152110"/>
                <a:ext cx="1869585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Düz Ok Bağlayıcısı 16"/>
          <p:cNvCxnSpPr/>
          <p:nvPr/>
        </p:nvCxnSpPr>
        <p:spPr>
          <a:xfrm>
            <a:off x="6511157" y="5605320"/>
            <a:ext cx="1609356" cy="437061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Metin kutusu 17"/>
              <p:cNvSpPr txBox="1"/>
              <p:nvPr/>
            </p:nvSpPr>
            <p:spPr>
              <a:xfrm>
                <a:off x="6343599" y="5217655"/>
                <a:ext cx="5276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tr-TR" sz="1600" b="1" dirty="0"/>
              </a:p>
            </p:txBody>
          </p:sp>
        </mc:Choice>
        <mc:Fallback xmlns="">
          <p:sp>
            <p:nvSpPr>
              <p:cNvPr id="18" name="Metin kutusu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599" y="5217655"/>
                <a:ext cx="527645" cy="369332"/>
              </a:xfrm>
              <a:prstGeom prst="rect">
                <a:avLst/>
              </a:prstGeom>
              <a:blipFill>
                <a:blip r:embed="rId6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Düz Ok Bağlayıcısı 18"/>
          <p:cNvCxnSpPr/>
          <p:nvPr/>
        </p:nvCxnSpPr>
        <p:spPr>
          <a:xfrm>
            <a:off x="5925710" y="5604852"/>
            <a:ext cx="1645606" cy="906822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Düz Ok Bağlayıcısı 19"/>
          <p:cNvCxnSpPr/>
          <p:nvPr/>
        </p:nvCxnSpPr>
        <p:spPr>
          <a:xfrm flipV="1">
            <a:off x="5936123" y="4497083"/>
            <a:ext cx="1025030" cy="1710930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Metin kutusu 20"/>
              <p:cNvSpPr txBox="1"/>
              <p:nvPr/>
            </p:nvSpPr>
            <p:spPr>
              <a:xfrm>
                <a:off x="5738951" y="5168742"/>
                <a:ext cx="5276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tr-TR" sz="1600" b="1" dirty="0"/>
              </a:p>
            </p:txBody>
          </p:sp>
        </mc:Choice>
        <mc:Fallback xmlns="">
          <p:sp>
            <p:nvSpPr>
              <p:cNvPr id="21" name="Metin kutusu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951" y="5168742"/>
                <a:ext cx="527645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Dikdörtgen 21"/>
              <p:cNvSpPr/>
              <p:nvPr/>
            </p:nvSpPr>
            <p:spPr>
              <a:xfrm>
                <a:off x="8107865" y="5815907"/>
                <a:ext cx="5500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1" i="1">
                              <a:latin typeface="Cambria Math"/>
                            </a:rPr>
                            <m:t>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2" name="Dikdörtgen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865" y="5815907"/>
                <a:ext cx="550086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Dikdörtgen 22"/>
              <p:cNvSpPr/>
              <p:nvPr/>
            </p:nvSpPr>
            <p:spPr>
              <a:xfrm>
                <a:off x="7557779" y="6516052"/>
                <a:ext cx="5500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1" i="1">
                              <a:latin typeface="Cambria Math"/>
                            </a:rPr>
                            <m:t>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3" name="Dikdörtgen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779" y="6516052"/>
                <a:ext cx="550086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Dikdörtgen 23"/>
              <p:cNvSpPr/>
              <p:nvPr/>
            </p:nvSpPr>
            <p:spPr>
              <a:xfrm>
                <a:off x="6920670" y="4280992"/>
                <a:ext cx="5500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1" i="1">
                              <a:latin typeface="Cambria Math"/>
                            </a:rPr>
                            <m:t>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4" name="Dikdörtgen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670" y="4280992"/>
                <a:ext cx="550086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Dikdörtgen 24"/>
              <p:cNvSpPr/>
              <p:nvPr/>
            </p:nvSpPr>
            <p:spPr>
              <a:xfrm>
                <a:off x="5732800" y="6152110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1" i="1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5" name="Dikdörtgen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800" y="6152110"/>
                <a:ext cx="490775" cy="369332"/>
              </a:xfrm>
              <a:prstGeom prst="rect">
                <a:avLst/>
              </a:prstGeom>
              <a:blipFill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Dikdörtgen 8"/>
              <p:cNvSpPr/>
              <p:nvPr/>
            </p:nvSpPr>
            <p:spPr>
              <a:xfrm>
                <a:off x="7240961" y="5478225"/>
                <a:ext cx="4971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Dikdörtgen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0961" y="5478225"/>
                <a:ext cx="49718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Dikdörtgen 25"/>
              <p:cNvSpPr/>
              <p:nvPr/>
            </p:nvSpPr>
            <p:spPr>
              <a:xfrm>
                <a:off x="6795828" y="6199144"/>
                <a:ext cx="4971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6" name="Dikdörtgen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828" y="6199144"/>
                <a:ext cx="49718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Dikdörtgen 26"/>
              <p:cNvSpPr/>
              <p:nvPr/>
            </p:nvSpPr>
            <p:spPr>
              <a:xfrm>
                <a:off x="6404684" y="4444001"/>
                <a:ext cx="4971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7" name="Dikdörtgen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4684" y="4444001"/>
                <a:ext cx="49718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İçerik Yer Tutucusu 2"/>
              <p:cNvSpPr txBox="1">
                <a:spLocks/>
              </p:cNvSpPr>
              <p:nvPr/>
            </p:nvSpPr>
            <p:spPr>
              <a:xfrm>
                <a:off x="467544" y="3732654"/>
                <a:ext cx="4985448" cy="27206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lvl="2" indent="-342900">
                  <a:lnSpc>
                    <a:spcPct val="120000"/>
                  </a:lnSpc>
                </a:pPr>
                <a:r>
                  <a:rPr lang="en-US" sz="1600" smtClean="0"/>
                  <a:t>Yön hesabı için hayali doğru vektörü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acc>
                  </m:oMath>
                </a14:m>
                <a:r>
                  <a:rPr lang="en-US" sz="1600" smtClean="0"/>
                  <a:t> ile poligon kenar vektörü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acc>
                  </m:oMath>
                </a14:m>
                <a:r>
                  <a:rPr lang="en-US" sz="1600" smtClean="0"/>
                  <a:t>‘nin vektörel çarpımı alınır.</a:t>
                </a:r>
              </a:p>
              <a:p>
                <a:pPr marL="742950" lvl="3" indent="-285750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en-US" sz="1200" smtClean="0"/>
                  <a:t>Saat yönünde dolanma için çarpım –z yönündedir.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→−1</m:t>
                    </m:r>
                  </m:oMath>
                </a14:m>
                <a:r>
                  <a:rPr lang="en-US" sz="1200" smtClean="0"/>
                  <a:t> eklenir.</a:t>
                </a:r>
              </a:p>
              <a:p>
                <a:pPr marL="742950" lvl="3" indent="-285750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en-US" sz="1200" smtClean="0"/>
                  <a:t>Saat yönünün tersine dolanmalar için ise +z yönündedir</a:t>
                </a:r>
                <a14:m>
                  <m:oMath xmlns:m="http://schemas.openxmlformats.org/officeDocument/2006/math">
                    <m:r>
                      <a:rPr lang="en-US" sz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200"/>
                  <a:t> eklenir</a:t>
                </a:r>
                <a:r>
                  <a:rPr lang="en-US" sz="1200" smtClean="0"/>
                  <a:t>.</a:t>
                </a:r>
              </a:p>
              <a:p>
                <a:pPr marL="342900" lvl="2" indent="-342900">
                  <a:lnSpc>
                    <a:spcPct val="120000"/>
                  </a:lnSpc>
                </a:pPr>
                <a:r>
                  <a:rPr lang="en-US" sz="1600"/>
                  <a:t>Yön hesabı için </a:t>
                </a:r>
                <a:r>
                  <a:rPr lang="en-US" sz="1600" smtClean="0"/>
                  <a:t>alternatif yol hayali </a:t>
                </a:r>
                <a:r>
                  <a:rPr lang="en-US" sz="1600"/>
                  <a:t>doğru vektörü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acc>
                  </m:oMath>
                </a14:m>
                <a:r>
                  <a:rPr lang="en-US" sz="1600" smtClean="0"/>
                  <a:t>’nun 90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1600" smtClean="0"/>
                  <a:t> döndürülmüş hali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16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smtClean="0"/>
                  <a:t>(normali) </a:t>
                </a:r>
                <a:r>
                  <a:rPr lang="en-US" sz="1600"/>
                  <a:t>ile poligon kenar vektörü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acc>
                  </m:oMath>
                </a14:m>
                <a:r>
                  <a:rPr lang="en-US" sz="1600"/>
                  <a:t>‘nin </a:t>
                </a:r>
                <a:r>
                  <a:rPr lang="en-US" sz="1600" smtClean="0"/>
                  <a:t>nokta </a:t>
                </a:r>
                <a:r>
                  <a:rPr lang="en-US" sz="1600"/>
                  <a:t>çarpımı alınır.</a:t>
                </a:r>
              </a:p>
              <a:p>
                <a:pPr marL="742950" lvl="3" indent="-285750">
                  <a:lnSpc>
                    <a:spcPct val="120000"/>
                  </a:lnSpc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acc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200" b="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200"/>
                      <m:t>ise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2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200" smtClean="0"/>
                  <a:t> olur.</a:t>
                </a:r>
              </a:p>
              <a:p>
                <a:pPr marL="742950" lvl="3" indent="-285750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en-US" sz="1200" smtClean="0"/>
                  <a:t>Saat </a:t>
                </a:r>
                <a:r>
                  <a:rPr lang="en-US" sz="1200"/>
                  <a:t>yönünde dolanma için çarpım </a:t>
                </a:r>
                <a:r>
                  <a:rPr lang="en-US" sz="1200" smtClean="0"/>
                  <a:t>– işaretlidir.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→−1</m:t>
                    </m:r>
                  </m:oMath>
                </a14:m>
                <a:r>
                  <a:rPr lang="en-US" sz="1200"/>
                  <a:t> eklenir.</a:t>
                </a:r>
              </a:p>
              <a:p>
                <a:pPr marL="742950" lvl="3" indent="-285750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en-US" sz="1200"/>
                  <a:t>Saat yönünün tersine dolanmalar için ise </a:t>
                </a:r>
                <a:r>
                  <a:rPr lang="en-US" sz="1200" smtClean="0"/>
                  <a:t>+ işaretlidir</a:t>
                </a:r>
                <a14:m>
                  <m:oMath xmlns:m="http://schemas.openxmlformats.org/officeDocument/2006/math">
                    <m: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→+1</m:t>
                    </m:r>
                  </m:oMath>
                </a14:m>
                <a:r>
                  <a:rPr lang="en-US" sz="1200"/>
                  <a:t> eklenir</a:t>
                </a:r>
                <a:r>
                  <a:rPr lang="en-US" sz="1200" smtClean="0"/>
                  <a:t>.</a:t>
                </a:r>
                <a:endParaRPr lang="en-US" sz="1200"/>
              </a:p>
              <a:p>
                <a:pPr marL="742950" lvl="3" indent="-285750">
                  <a:lnSpc>
                    <a:spcPct val="120000"/>
                  </a:lnSpc>
                  <a:buFont typeface="Arial" pitchFamily="34" charset="0"/>
                  <a:buChar char="•"/>
                </a:pPr>
                <a:endParaRPr lang="en-US" sz="1200" smtClean="0"/>
              </a:p>
              <a:p>
                <a:pPr marL="1200150" lvl="4" indent="-285750">
                  <a:lnSpc>
                    <a:spcPct val="120000"/>
                  </a:lnSpc>
                  <a:buFont typeface="Arial" pitchFamily="34" charset="0"/>
                  <a:buChar char="•"/>
                </a:pPr>
                <a:endParaRPr lang="en-US" sz="1200" smtClean="0"/>
              </a:p>
            </p:txBody>
          </p:sp>
        </mc:Choice>
        <mc:Fallback xmlns="">
          <p:sp>
            <p:nvSpPr>
              <p:cNvPr id="30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732654"/>
                <a:ext cx="4985448" cy="2720682"/>
              </a:xfrm>
              <a:prstGeom prst="rect">
                <a:avLst/>
              </a:prstGeom>
              <a:blipFill>
                <a:blip r:embed="rId15"/>
                <a:stretch>
                  <a:fillRect l="-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134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xit" presetSubtype="32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xit" presetSubtype="32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53" presetClass="exit" presetSubtype="32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xit" presetSubtype="32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5"/>
      <p:bldP spid="14" grpId="0"/>
      <p:bldP spid="14" grpId="1"/>
      <p:bldP spid="16" grpId="1"/>
      <p:bldP spid="16" grpId="2"/>
      <p:bldP spid="18" grpId="0"/>
      <p:bldP spid="18" grpId="5"/>
      <p:bldP spid="21" grpId="1"/>
      <p:bldP spid="21" grpId="2"/>
      <p:bldP spid="22" grpId="0"/>
      <p:bldP spid="22" grpId="5"/>
      <p:bldP spid="23" grpId="1"/>
      <p:bldP spid="23" grpId="2"/>
      <p:bldP spid="24" grpId="0"/>
      <p:bldP spid="24" grpId="1"/>
      <p:bldP spid="25" grpId="0"/>
      <p:bldP spid="25" grpId="1"/>
      <p:bldP spid="9" grpId="0"/>
      <p:bldP spid="9" grpId="5"/>
      <p:bldP spid="26" grpId="1"/>
      <p:bldP spid="26" grpId="2"/>
      <p:bldP spid="27" grpId="0"/>
      <p:bldP spid="27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tr-TR" smtClean="0"/>
              <a:t>Poligon Birleşimi</a:t>
            </a:r>
            <a:endParaRPr lang="en-US" altLang="tr-TR" dirty="0" smtClean="0"/>
          </a:p>
        </p:txBody>
      </p:sp>
      <p:pic>
        <p:nvPicPr>
          <p:cNvPr id="43011" name="AADGHVZ0.jpg" descr="AADGHVZ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8"/>
          <a:stretch/>
        </p:blipFill>
        <p:spPr bwMode="auto">
          <a:xfrm>
            <a:off x="2699792" y="3356992"/>
            <a:ext cx="3717992" cy="288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252736"/>
          </a:xfrm>
        </p:spPr>
        <p:txBody>
          <a:bodyPr>
            <a:normAutofit fontScale="62500" lnSpcReduction="20000"/>
          </a:bodyPr>
          <a:lstStyle/>
          <a:p>
            <a:r>
              <a:rPr lang="en-US" altLang="tr-TR"/>
              <a:t>Sıfır </a:t>
            </a:r>
            <a:r>
              <a:rPr lang="en-US" altLang="tr-TR" smtClean="0"/>
              <a:t>olmayan dolanma </a:t>
            </a:r>
            <a:r>
              <a:rPr lang="en-US" altLang="tr-TR"/>
              <a:t>sayısı </a:t>
            </a:r>
            <a:r>
              <a:rPr lang="en-US" altLang="tr-TR" smtClean="0"/>
              <a:t>kuralı ile iki poligonun birleşimi belirlenebilir.</a:t>
            </a:r>
          </a:p>
          <a:p>
            <a:r>
              <a:rPr lang="en-US" altLang="tr-TR" smtClean="0"/>
              <a:t>Poligon sınırları saat yönünün tersine doğrultuda ayarlanır.</a:t>
            </a:r>
          </a:p>
          <a:p>
            <a:r>
              <a:rPr lang="en-US" altLang="tr-TR" smtClean="0"/>
              <a:t>Dolanma sayısı pozitif olan noktaların oluşturduğu bölgeler doldurulur.</a:t>
            </a:r>
          </a:p>
          <a:p>
            <a:r>
              <a:rPr lang="en-US" altLang="tr-TR" smtClean="0"/>
              <a:t>Sonuçta doldurulan alan, iki poligon alanının birleşimini verir. </a:t>
            </a:r>
            <a:endParaRPr lang="tr-TR" altLang="tr-TR" dirty="0" smtClean="0"/>
          </a:p>
        </p:txBody>
      </p:sp>
    </p:spTree>
    <p:extLst>
      <p:ext uri="{BB962C8B-B14F-4D97-AF65-F5344CB8AC3E}">
        <p14:creationId xmlns:p14="http://schemas.microsoft.com/office/powerpoint/2010/main" val="44009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tr-TR" smtClean="0"/>
              <a:t>Poligon Kesişimi</a:t>
            </a:r>
            <a:endParaRPr lang="en-US" altLang="tr-TR" dirty="0" smtClean="0"/>
          </a:p>
        </p:txBody>
      </p:sp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828800"/>
          </a:xfrm>
        </p:spPr>
        <p:txBody>
          <a:bodyPr>
            <a:normAutofit fontScale="62500" lnSpcReduction="20000"/>
          </a:bodyPr>
          <a:lstStyle/>
          <a:p>
            <a:r>
              <a:rPr lang="en-US" altLang="tr-TR"/>
              <a:t>Sıfır olmayan dolanma sayısı kuralı ile iki poligonun </a:t>
            </a:r>
            <a:r>
              <a:rPr lang="en-US" altLang="tr-TR" smtClean="0"/>
              <a:t>kesişimi </a:t>
            </a:r>
            <a:r>
              <a:rPr lang="en-US" altLang="tr-TR"/>
              <a:t>belirlenebilir</a:t>
            </a:r>
            <a:r>
              <a:rPr lang="en-US" altLang="tr-TR" smtClean="0"/>
              <a:t>.</a:t>
            </a:r>
          </a:p>
          <a:p>
            <a:r>
              <a:rPr lang="en-US" altLang="tr-TR" smtClean="0"/>
              <a:t>Poligon </a:t>
            </a:r>
            <a:r>
              <a:rPr lang="en-US" altLang="tr-TR"/>
              <a:t>sınırları saat yönünün tersine doğrultuda ayarlanır.</a:t>
            </a:r>
          </a:p>
          <a:p>
            <a:r>
              <a:rPr lang="en-US" altLang="tr-TR"/>
              <a:t>Dolanma sayısı </a:t>
            </a:r>
            <a:r>
              <a:rPr lang="en-US" altLang="tr-TR" smtClean="0"/>
              <a:t>birden büyük </a:t>
            </a:r>
            <a:r>
              <a:rPr lang="en-US" altLang="tr-TR"/>
              <a:t>olan noktaların oluşturduğu bölgeler doldurulur.</a:t>
            </a:r>
          </a:p>
          <a:p>
            <a:r>
              <a:rPr lang="en-US" altLang="tr-TR"/>
              <a:t>Sonuçta doldurulan </a:t>
            </a:r>
            <a:r>
              <a:rPr lang="en-US" altLang="tr-TR" smtClean="0"/>
              <a:t>alan, </a:t>
            </a:r>
            <a:r>
              <a:rPr lang="en-US" altLang="tr-TR"/>
              <a:t>iki </a:t>
            </a:r>
            <a:r>
              <a:rPr lang="en-US" altLang="tr-TR" smtClean="0"/>
              <a:t>poligon </a:t>
            </a:r>
            <a:r>
              <a:rPr lang="en-US" altLang="tr-TR"/>
              <a:t>alanının </a:t>
            </a:r>
            <a:r>
              <a:rPr lang="en-US" altLang="tr-TR" smtClean="0"/>
              <a:t>kesişimini </a:t>
            </a:r>
            <a:r>
              <a:rPr lang="en-US" altLang="tr-TR"/>
              <a:t>verir. </a:t>
            </a:r>
            <a:endParaRPr lang="tr-TR" altLang="tr-TR"/>
          </a:p>
        </p:txBody>
      </p:sp>
      <p:pic>
        <p:nvPicPr>
          <p:cNvPr id="5" name="AADGHWA0.jpg" descr="AADGHWA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9"/>
          <a:stretch/>
        </p:blipFill>
        <p:spPr bwMode="auto">
          <a:xfrm>
            <a:off x="2699792" y="3645024"/>
            <a:ext cx="3670739" cy="2837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365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tr-TR" smtClean="0"/>
              <a:t>Poligon Farkı</a:t>
            </a:r>
            <a:endParaRPr lang="en-US" altLang="tr-TR" dirty="0" smtClean="0"/>
          </a:p>
        </p:txBody>
      </p:sp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260848"/>
          </a:xfrm>
        </p:spPr>
        <p:txBody>
          <a:bodyPr>
            <a:normAutofit/>
          </a:bodyPr>
          <a:lstStyle/>
          <a:p>
            <a:r>
              <a:rPr lang="en-US" altLang="tr-TR" sz="1800"/>
              <a:t>Sıfır olmayan dolanma sayısı kuralı ile iki poligonun </a:t>
            </a:r>
            <a:r>
              <a:rPr lang="en-US" altLang="tr-TR" sz="1800" smtClean="0"/>
              <a:t>farkı </a:t>
            </a:r>
            <a:r>
              <a:rPr lang="en-US" altLang="tr-TR" sz="1800"/>
              <a:t>belirlenebilir</a:t>
            </a:r>
            <a:r>
              <a:rPr lang="en-US" altLang="tr-TR" sz="1800" smtClean="0"/>
              <a:t>.</a:t>
            </a:r>
          </a:p>
          <a:p>
            <a:r>
              <a:rPr lang="en-US" altLang="tr-TR" sz="1800" smtClean="0"/>
              <a:t>Bir poligonun </a:t>
            </a:r>
            <a:r>
              <a:rPr lang="en-US" altLang="tr-TR" sz="1800"/>
              <a:t>sınırları saat </a:t>
            </a:r>
            <a:r>
              <a:rPr lang="en-US" altLang="tr-TR" sz="1800" smtClean="0"/>
              <a:t>yönünde diğerinin ise saat yönünün </a:t>
            </a:r>
            <a:r>
              <a:rPr lang="en-US" altLang="tr-TR" sz="1800"/>
              <a:t>tersine doğrultuda ayarlanır.</a:t>
            </a:r>
          </a:p>
          <a:p>
            <a:r>
              <a:rPr lang="en-US" altLang="tr-TR" sz="1800"/>
              <a:t>Dolanma sayısı </a:t>
            </a:r>
            <a:r>
              <a:rPr lang="en-US" altLang="tr-TR" sz="1800" smtClean="0"/>
              <a:t>pozitif olan </a:t>
            </a:r>
            <a:r>
              <a:rPr lang="en-US" altLang="tr-TR" sz="1800"/>
              <a:t>noktaların oluşturduğu bölgeler doldurulur.</a:t>
            </a:r>
          </a:p>
          <a:p>
            <a:r>
              <a:rPr lang="en-US" altLang="tr-TR" sz="1800"/>
              <a:t>Sonuçta doldurulan alan, </a:t>
            </a:r>
            <a:r>
              <a:rPr lang="en-US" altLang="tr-TR" sz="1800" smtClean="0"/>
              <a:t>sınırları saat yönünün tersi doğrultusunda olan</a:t>
            </a:r>
            <a:r>
              <a:rPr lang="en-US" altLang="tr-TR" sz="1800"/>
              <a:t> poligonunun (A poligonu) sınırları saat </a:t>
            </a:r>
            <a:r>
              <a:rPr lang="en-US" altLang="tr-TR" sz="1800" smtClean="0"/>
              <a:t>yönünün doğrultusunda </a:t>
            </a:r>
            <a:r>
              <a:rPr lang="en-US" altLang="tr-TR" sz="1800"/>
              <a:t>olan poligondan </a:t>
            </a:r>
            <a:r>
              <a:rPr lang="en-US" altLang="tr-TR" sz="1800" smtClean="0"/>
              <a:t>  (B poligonu) farkını </a:t>
            </a:r>
            <a:r>
              <a:rPr lang="en-US" altLang="tr-TR" sz="1800"/>
              <a:t>verir. </a:t>
            </a:r>
            <a:endParaRPr lang="tr-TR" altLang="tr-TR" sz="1800"/>
          </a:p>
        </p:txBody>
      </p:sp>
      <p:pic>
        <p:nvPicPr>
          <p:cNvPr id="6" name="AADGHWB0.jpg" descr="AADGHWB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43"/>
          <a:stretch/>
        </p:blipFill>
        <p:spPr bwMode="auto">
          <a:xfrm>
            <a:off x="2555776" y="4043610"/>
            <a:ext cx="4320480" cy="2655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359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Düzlem Denklemleri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tr-TR" dirty="0" smtClean="0"/>
                  <a:t>Her poligon sonsuz sınırları olan bir düzlemde yer alır.</a:t>
                </a:r>
              </a:p>
              <a:p>
                <a:pPr>
                  <a:lnSpc>
                    <a:spcPct val="120000"/>
                  </a:lnSpc>
                </a:pPr>
                <a:r>
                  <a:rPr lang="tr-TR" dirty="0" smtClean="0"/>
                  <a:t>Bir düzlemin genel denklemi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tr-TR" b="0" i="1" smtClean="0">
                        <a:latin typeface="Cambria Math"/>
                      </a:rPr>
                      <m:t>𝐴𝑥</m:t>
                    </m:r>
                    <m:r>
                      <a:rPr lang="tr-TR" b="0" i="1" smtClean="0">
                        <a:latin typeface="Cambria Math"/>
                      </a:rPr>
                      <m:t>+</m:t>
                    </m:r>
                    <m:r>
                      <a:rPr lang="tr-TR" b="0" i="1" smtClean="0">
                        <a:latin typeface="Cambria Math"/>
                      </a:rPr>
                      <m:t>𝐵𝑦</m:t>
                    </m:r>
                    <m:r>
                      <a:rPr lang="tr-TR" b="0" i="1" smtClean="0">
                        <a:latin typeface="Cambria Math"/>
                      </a:rPr>
                      <m:t>+</m:t>
                    </m:r>
                    <m:r>
                      <a:rPr lang="tr-TR" b="0" i="1" smtClean="0">
                        <a:latin typeface="Cambria Math"/>
                      </a:rPr>
                      <m:t>𝐶𝑧</m:t>
                    </m:r>
                    <m:r>
                      <a:rPr lang="tr-TR" b="0" i="1" smtClean="0">
                        <a:latin typeface="Cambria Math"/>
                      </a:rPr>
                      <m:t>+</m:t>
                    </m:r>
                    <m:r>
                      <a:rPr lang="tr-TR" b="0" i="1" smtClean="0">
                        <a:latin typeface="Cambria Math"/>
                      </a:rPr>
                      <m:t>𝐷</m:t>
                    </m:r>
                    <m:r>
                      <a:rPr lang="tr-TR" b="0" i="1" smtClean="0">
                        <a:latin typeface="Cambria Math"/>
                      </a:rPr>
                      <m:t>=0</m:t>
                    </m:r>
                  </m:oMath>
                </a14:m>
                <a:endParaRPr lang="tr-TR" b="0" dirty="0" smtClean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i="1">
                            <a:latin typeface="Cambria Math"/>
                          </a:rPr>
                          <m:t>𝑥</m:t>
                        </m:r>
                        <m:r>
                          <a:rPr lang="tr-TR" b="0" i="1" smtClean="0">
                            <a:latin typeface="Cambria Math"/>
                          </a:rPr>
                          <m:t>,</m:t>
                        </m:r>
                        <m:r>
                          <a:rPr lang="tr-TR" b="0" i="1" smtClean="0">
                            <a:latin typeface="Cambria Math"/>
                          </a:rPr>
                          <m:t>𝑦</m:t>
                        </m:r>
                        <m:r>
                          <a:rPr lang="tr-TR" b="0" i="1" smtClean="0">
                            <a:latin typeface="Cambria Math"/>
                          </a:rPr>
                          <m:t>,</m:t>
                        </m:r>
                        <m:r>
                          <a:rPr lang="tr-TR" b="0" i="1" smtClean="0"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tr-TR" b="0" i="1" smtClean="0">
                        <a:latin typeface="Cambria Math"/>
                      </a:rPr>
                      <m:t>→</m:t>
                    </m:r>
                  </m:oMath>
                </a14:m>
                <a:r>
                  <a:rPr lang="tr-TR" dirty="0" smtClean="0"/>
                  <a:t> düzlemdeki herhangi bir nokta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tr-TR" i="1">
                        <a:latin typeface="Cambria Math"/>
                      </a:rPr>
                      <m:t>𝐴</m:t>
                    </m:r>
                    <m:r>
                      <a:rPr lang="tr-TR" b="0" i="1" smtClean="0">
                        <a:latin typeface="Cambria Math"/>
                      </a:rPr>
                      <m:t>,</m:t>
                    </m:r>
                    <m:r>
                      <a:rPr lang="tr-TR" b="0" i="1" smtClean="0">
                        <a:latin typeface="Cambria Math"/>
                      </a:rPr>
                      <m:t>𝐵</m:t>
                    </m:r>
                    <m:r>
                      <a:rPr lang="tr-TR" b="0" i="1" smtClean="0">
                        <a:latin typeface="Cambria Math"/>
                      </a:rPr>
                      <m:t>,</m:t>
                    </m:r>
                    <m:r>
                      <a:rPr lang="tr-TR" b="0" i="1" smtClean="0">
                        <a:latin typeface="Cambria Math"/>
                      </a:rPr>
                      <m:t>𝐶</m:t>
                    </m:r>
                    <m:r>
                      <a:rPr lang="tr-TR" b="0" i="1" smtClean="0">
                        <a:latin typeface="Cambria Math"/>
                      </a:rPr>
                      <m:t>,</m:t>
                    </m:r>
                    <m:r>
                      <a:rPr lang="tr-TR" b="0" i="1" smtClean="0">
                        <a:latin typeface="Cambria Math"/>
                      </a:rPr>
                      <m:t>𝐷</m:t>
                    </m:r>
                    <m:r>
                      <a:rPr lang="tr-TR" b="0" i="1" smtClean="0">
                        <a:latin typeface="Cambria Math"/>
                      </a:rPr>
                      <m:t>→</m:t>
                    </m:r>
                  </m:oMath>
                </a14:m>
                <a:r>
                  <a:rPr lang="tr-TR" dirty="0" smtClean="0"/>
                  <a:t> düzlem parametreleri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tr-TR" i="1">
                        <a:latin typeface="Cambria Math"/>
                      </a:rPr>
                      <m:t>𝐴</m:t>
                    </m:r>
                    <m:r>
                      <a:rPr lang="tr-TR" i="1">
                        <a:latin typeface="Cambria Math"/>
                      </a:rPr>
                      <m:t>,</m:t>
                    </m:r>
                    <m:r>
                      <a:rPr lang="tr-TR" i="1">
                        <a:latin typeface="Cambria Math"/>
                      </a:rPr>
                      <m:t>𝐵</m:t>
                    </m:r>
                    <m:r>
                      <a:rPr lang="tr-TR" i="1">
                        <a:latin typeface="Cambria Math"/>
                      </a:rPr>
                      <m:t>,</m:t>
                    </m:r>
                    <m:r>
                      <a:rPr lang="tr-TR" i="1">
                        <a:latin typeface="Cambria Math"/>
                      </a:rPr>
                      <m:t>𝐶</m:t>
                    </m:r>
                    <m:r>
                      <a:rPr lang="tr-TR" i="1">
                        <a:latin typeface="Cambria Math"/>
                      </a:rPr>
                      <m:t>,</m:t>
                    </m:r>
                    <m:r>
                      <a:rPr lang="tr-TR" i="1">
                        <a:latin typeface="Cambria Math"/>
                      </a:rPr>
                      <m:t>𝐷</m:t>
                    </m:r>
                    <m:r>
                      <m:rPr>
                        <m:nor/>
                      </m:rPr>
                      <a:rPr lang="tr-TR" dirty="0"/>
                      <m:t> </m:t>
                    </m:r>
                    <m:r>
                      <m:rPr>
                        <m:nor/>
                      </m:rPr>
                      <a:rPr lang="tr-TR" dirty="0"/>
                      <m:t>bilgileri</m:t>
                    </m:r>
                    <m:r>
                      <m:rPr>
                        <m:nor/>
                      </m:rPr>
                      <a:rPr lang="tr-TR" dirty="0"/>
                      <m:t> </m:t>
                    </m:r>
                    <m:r>
                      <m:rPr>
                        <m:nor/>
                      </m:rPr>
                      <a:rPr lang="tr-TR" dirty="0"/>
                      <m:t>her</m:t>
                    </m:r>
                    <m:r>
                      <m:rPr>
                        <m:nor/>
                      </m:rPr>
                      <a:rPr lang="tr-TR" dirty="0"/>
                      <m:t> </m:t>
                    </m:r>
                    <m:r>
                      <m:rPr>
                        <m:nor/>
                      </m:rPr>
                      <a:rPr lang="tr-TR" dirty="0"/>
                      <m:t>bir</m:t>
                    </m:r>
                    <m:r>
                      <m:rPr>
                        <m:nor/>
                      </m:rPr>
                      <a:rPr lang="tr-TR" dirty="0"/>
                      <m:t> </m:t>
                    </m:r>
                    <m:r>
                      <m:rPr>
                        <m:nor/>
                      </m:rPr>
                      <a:rPr lang="tr-TR" dirty="0"/>
                      <m:t>poligon</m:t>
                    </m:r>
                    <m:r>
                      <m:rPr>
                        <m:nor/>
                      </m:rPr>
                      <a:rPr lang="tr-TR" dirty="0"/>
                      <m:t> </m:t>
                    </m:r>
                    <m:r>
                      <m:rPr>
                        <m:nor/>
                      </m:rPr>
                      <a:rPr lang="tr-TR" dirty="0"/>
                      <m:t>bilgisinin</m:t>
                    </m:r>
                    <m:r>
                      <m:rPr>
                        <m:nor/>
                      </m:rPr>
                      <a:rPr lang="tr-TR" dirty="0"/>
                      <m:t> </m:t>
                    </m:r>
                    <m:r>
                      <m:rPr>
                        <m:nor/>
                      </m:rPr>
                      <a:rPr lang="tr-TR" dirty="0" err="1"/>
                      <m:t>yan</m:t>
                    </m:r>
                    <m:r>
                      <m:rPr>
                        <m:nor/>
                      </m:rPr>
                      <a:rPr lang="tr-TR" dirty="0" err="1"/>
                      <m:t>ı </m:t>
                    </m:r>
                    <m:r>
                      <m:rPr>
                        <m:nor/>
                      </m:rPr>
                      <a:rPr lang="tr-TR" dirty="0" err="1"/>
                      <m:t>s</m:t>
                    </m:r>
                    <m:r>
                      <m:rPr>
                        <m:nor/>
                      </m:rPr>
                      <a:rPr lang="tr-TR" dirty="0" err="1"/>
                      <m:t>ı</m:t>
                    </m:r>
                    <m:r>
                      <m:rPr>
                        <m:nor/>
                      </m:rPr>
                      <a:rPr lang="tr-TR" dirty="0" err="1"/>
                      <m:t>ra</m:t>
                    </m:r>
                    <m:r>
                      <m:rPr>
                        <m:nor/>
                      </m:rPr>
                      <a:rPr lang="tr-TR" dirty="0"/>
                      <m:t> </m:t>
                    </m:r>
                    <m:r>
                      <m:rPr>
                        <m:nor/>
                      </m:rPr>
                      <a:rPr lang="tr-TR" dirty="0"/>
                      <m:t>tutulabilir</m:t>
                    </m:r>
                    <m:r>
                      <m:rPr>
                        <m:nor/>
                      </m:rPr>
                      <a:rPr lang="tr-TR" dirty="0"/>
                      <m:t>.</m:t>
                    </m:r>
                  </m:oMath>
                </a14:m>
                <a:endParaRPr lang="tr-TR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tr-TR" i="1">
                        <a:latin typeface="Cambria Math"/>
                      </a:rPr>
                      <m:t>𝐴</m:t>
                    </m:r>
                    <m:r>
                      <a:rPr lang="tr-TR" i="1">
                        <a:latin typeface="Cambria Math"/>
                      </a:rPr>
                      <m:t>,</m:t>
                    </m:r>
                    <m:r>
                      <a:rPr lang="tr-TR" i="1">
                        <a:latin typeface="Cambria Math"/>
                      </a:rPr>
                      <m:t>𝐵</m:t>
                    </m:r>
                    <m:r>
                      <a:rPr lang="tr-TR" i="1">
                        <a:latin typeface="Cambria Math"/>
                      </a:rPr>
                      <m:t>,</m:t>
                    </m:r>
                    <m:r>
                      <a:rPr lang="tr-TR" i="1">
                        <a:latin typeface="Cambria Math"/>
                      </a:rPr>
                      <m:t>𝐶</m:t>
                    </m:r>
                    <m:r>
                      <a:rPr lang="tr-TR" i="1">
                        <a:latin typeface="Cambria Math"/>
                      </a:rPr>
                      <m:t>,</m:t>
                    </m:r>
                    <m:r>
                      <a:rPr lang="tr-TR" i="1">
                        <a:latin typeface="Cambria Math"/>
                      </a:rPr>
                      <m:t>𝐷</m:t>
                    </m:r>
                  </m:oMath>
                </a14:m>
                <a:r>
                  <a:rPr lang="tr-TR" dirty="0" smtClean="0"/>
                  <a:t> düzlemde eş yönlü olmayan 3 nokta denklemi kullanılarak çözülür.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tr-T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tr-TR" b="0" i="1" smtClean="0">
                                  <a:latin typeface="Cambria Math"/>
                                </a:rPr>
                                <m:t>𝐴</m:t>
                              </m:r>
                            </m:num>
                            <m:den>
                              <m:r>
                                <a:rPr lang="tr-TR" b="0" i="1" smtClean="0">
                                  <a:latin typeface="Cambria Math"/>
                                </a:rPr>
                                <m:t>𝐷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tr-T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tr-TR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tr-TR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tr-TR" b="0" i="1" smtClean="0">
                                  <a:latin typeface="Cambria Math"/>
                                </a:rPr>
                                <m:t>𝐵</m:t>
                              </m:r>
                            </m:num>
                            <m:den>
                              <m:r>
                                <a:rPr lang="tr-TR" i="1">
                                  <a:latin typeface="Cambria Math"/>
                                </a:rPr>
                                <m:t>𝐷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tr-TR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tr-TR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tr-TR" b="0" i="1" smtClean="0">
                                  <a:latin typeface="Cambria Math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tr-TR" i="1">
                                  <a:latin typeface="Cambria Math"/>
                                </a:rPr>
                                <m:t>𝐷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tr-TR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tr-TR" b="0" i="1" smtClean="0">
                          <a:latin typeface="Cambria Math"/>
                        </a:rPr>
                        <m:t>=−1,   </m:t>
                      </m:r>
                      <m:r>
                        <a:rPr lang="tr-TR" b="0" i="1" smtClean="0">
                          <a:latin typeface="Cambria Math"/>
                        </a:rPr>
                        <m:t>𝑘</m:t>
                      </m:r>
                      <m:r>
                        <a:rPr lang="tr-TR" b="0" i="1" smtClean="0">
                          <a:latin typeface="Cambria Math"/>
                        </a:rPr>
                        <m:t>=1,2,3</m:t>
                      </m:r>
                    </m:oMath>
                  </m:oMathPara>
                </a14:m>
                <a:endParaRPr lang="tr-TR" dirty="0" smtClean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5" t="-943" r="-1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mtClean="0"/>
              <a:t>Cramer </a:t>
            </a:r>
            <a:r>
              <a:rPr lang="tr-TR" dirty="0" smtClean="0"/>
              <a:t>Kuralı </a:t>
            </a:r>
            <a:r>
              <a:rPr lang="tr-TR" smtClean="0"/>
              <a:t>ile </a:t>
            </a:r>
            <a:r>
              <a:rPr lang="en-US" smtClean="0"/>
              <a:t>Çözüm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smtClean="0"/>
              <a:t>Cramer Kuralı</a:t>
            </a:r>
          </a:p>
          <a:p>
            <a:pPr lvl="1"/>
            <a:r>
              <a:rPr lang="tr-TR" sz="2000"/>
              <a:t>Bilinmeyen sayısınca denklem içeren bir lineer denklem sistemindeki parametrelerin herhangi birini tüm denklem sistemini çözmeye gerek kalmadan bulmaya yardımcı olur.</a:t>
            </a:r>
            <a:endParaRPr lang="en-US" sz="2000"/>
          </a:p>
          <a:p>
            <a:pPr marL="342900" lvl="1" indent="-342900"/>
            <a:r>
              <a:rPr lang="en-US" sz="2400" smtClean="0"/>
              <a:t>Düzlem denkleminin çözümü için denklem sistemi dönüştürülerek Cramer kuralı uygulanır.</a:t>
            </a:r>
            <a:endParaRPr lang="tr-TR" sz="2400"/>
          </a:p>
          <a:p>
            <a:pPr lvl="1"/>
            <a:endParaRPr lang="tr-T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Dikdörtgen 4"/>
              <p:cNvSpPr/>
              <p:nvPr/>
            </p:nvSpPr>
            <p:spPr>
              <a:xfrm>
                <a:off x="1259632" y="5416617"/>
                <a:ext cx="2762808" cy="857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i="1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i="1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i="1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" name="Dikdörtgen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5416617"/>
                <a:ext cx="2762808" cy="8577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Dikdörtgen 5"/>
              <p:cNvSpPr/>
              <p:nvPr/>
            </p:nvSpPr>
            <p:spPr>
              <a:xfrm>
                <a:off x="3849012" y="5359165"/>
                <a:ext cx="4837788" cy="9727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i="1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i="1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i="1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Dikdörtgen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9012" y="5359165"/>
                <a:ext cx="4837788" cy="9727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Düz Ok Bağlayıcısı 7"/>
          <p:cNvCxnSpPr/>
          <p:nvPr/>
        </p:nvCxnSpPr>
        <p:spPr>
          <a:xfrm>
            <a:off x="4139952" y="5780090"/>
            <a:ext cx="57606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Dikdörtgen 3"/>
              <p:cNvSpPr/>
              <p:nvPr/>
            </p:nvSpPr>
            <p:spPr>
              <a:xfrm>
                <a:off x="2286000" y="4005064"/>
                <a:ext cx="4572000" cy="117153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1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tr-TR" i="1">
                                  <a:latin typeface="Cambria Math"/>
                                </a:rPr>
                                <m:t>𝐴</m:t>
                              </m:r>
                            </m:num>
                            <m:den>
                              <m:r>
                                <a:rPr lang="tr-TR" i="1">
                                  <a:latin typeface="Cambria Math"/>
                                </a:rPr>
                                <m:t>𝐷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tr-TR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tr-TR" i="1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tr-TR" i="1">
                                  <a:latin typeface="Cambria Math"/>
                                </a:rPr>
                                <m:t>𝐵</m:t>
                              </m:r>
                            </m:num>
                            <m:den>
                              <m:r>
                                <a:rPr lang="tr-TR" i="1">
                                  <a:latin typeface="Cambria Math"/>
                                </a:rPr>
                                <m:t>𝐷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tr-TR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tr-TR" i="1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tr-TR" i="1">
                                  <a:latin typeface="Cambria Math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tr-TR" i="1">
                                  <a:latin typeface="Cambria Math"/>
                                </a:rPr>
                                <m:t>𝐷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tr-TR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tr-TR" i="1">
                          <a:latin typeface="Cambria Math"/>
                        </a:rPr>
                        <m:t>=−1,   </m:t>
                      </m:r>
                      <m:r>
                        <a:rPr lang="tr-TR" i="1">
                          <a:latin typeface="Cambria Math"/>
                        </a:rPr>
                        <m:t>𝑘</m:t>
                      </m:r>
                      <m:r>
                        <a:rPr lang="tr-TR" i="1">
                          <a:latin typeface="Cambria Math"/>
                        </a:rPr>
                        <m:t>=1,2,3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4" name="Dikdörtgen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4005064"/>
                <a:ext cx="4572000" cy="11715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936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err="1" smtClean="0"/>
              <a:t>Cramer</a:t>
            </a:r>
            <a:r>
              <a:rPr lang="tr-TR" dirty="0" smtClean="0"/>
              <a:t> Kuralı ile Determinant Formunda Çözümler I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tr-TR" b="0" i="1" smtClean="0">
                        <a:latin typeface="Cambria Math"/>
                      </a:rPr>
                      <m:t>𝐴</m:t>
                    </m:r>
                    <m:r>
                      <a:rPr lang="tr-TR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tr-TR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tr-T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tr-TR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tr-T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tr-T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tr-TR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tr-T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tr-T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tr-TR" dirty="0" smtClean="0"/>
                  <a:t>   </a:t>
                </a:r>
                <a:endParaRPr lang="tr-TR" i="1" dirty="0" smtClean="0">
                  <a:latin typeface="Cambria Math"/>
                </a:endParaRPr>
              </a:p>
              <a:p>
                <a:pPr marL="0" indent="0">
                  <a:buNone/>
                </a:pPr>
                <a:endParaRPr lang="tr-TR" i="1" dirty="0" smtClean="0">
                  <a:latin typeface="Cambria Math"/>
                </a:endParaRPr>
              </a:p>
              <a:p>
                <a:pPr marL="355600" indent="0">
                  <a:buNone/>
                </a:pPr>
                <a14:m>
                  <m:oMath xmlns:m="http://schemas.openxmlformats.org/officeDocument/2006/math">
                    <m:r>
                      <a:rPr lang="tr-TR" i="1">
                        <a:latin typeface="Cambria Math"/>
                      </a:rPr>
                      <m:t>𝐴</m:t>
                    </m:r>
                    <m:r>
                      <a:rPr lang="tr-TR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tr-TR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tr-TR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tr-TR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tr-TR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tr-TR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tr-T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tr-TR" dirty="0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tr-TR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tr-TR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tr-TR" b="0" i="0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tr-TR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tr-TR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tr-T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tr-TR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tr-TR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tr-TR" i="1">
                        <a:latin typeface="Cambria Math"/>
                      </a:rPr>
                      <m:t>)</m:t>
                    </m:r>
                  </m:oMath>
                </a14:m>
                <a:endParaRPr lang="tr-TR" dirty="0" smtClean="0"/>
              </a:p>
              <a:p>
                <a14:m>
                  <m:oMath xmlns:m="http://schemas.openxmlformats.org/officeDocument/2006/math">
                    <m:r>
                      <a:rPr lang="tr-TR" b="0" i="1" smtClean="0">
                        <a:latin typeface="Cambria Math"/>
                      </a:rPr>
                      <m:t>𝐵</m:t>
                    </m:r>
                    <m:r>
                      <a:rPr lang="tr-TR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tr-TR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tr-T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tr-T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tr-T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tr-TR" dirty="0"/>
                  <a:t>   </a:t>
                </a:r>
                <a:endParaRPr lang="tr-TR" b="0" i="1" dirty="0" smtClean="0">
                  <a:latin typeface="Cambria Math"/>
                </a:endParaRPr>
              </a:p>
              <a:p>
                <a:endParaRPr lang="tr-TR" b="0" i="1" dirty="0" smtClean="0">
                  <a:latin typeface="Cambria Math"/>
                </a:endParaRPr>
              </a:p>
              <a:p>
                <a:pPr indent="12700">
                  <a:buNone/>
                </a:pPr>
                <a14:m>
                  <m:oMath xmlns:m="http://schemas.openxmlformats.org/officeDocument/2006/math">
                    <m:r>
                      <a:rPr lang="tr-TR" b="0" i="1" smtClean="0">
                        <a:latin typeface="Cambria Math"/>
                      </a:rPr>
                      <m:t>𝐵</m:t>
                    </m:r>
                    <m:r>
                      <a:rPr lang="tr-TR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tr-T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tr-TR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tr-TR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tr-TR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tr-TR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tr-TR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tr-TR" i="1">
                        <a:latin typeface="Cambria Math"/>
                      </a:rPr>
                      <m:t>)</m:t>
                    </m:r>
                  </m:oMath>
                </a14:m>
                <a:r>
                  <a:rPr lang="tr-TR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tr-TR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tr-TR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tr-TR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tr-T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tr-TR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tr-TR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tr-TR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tr-T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tr-TR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tr-TR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tr-TR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tr-TR" i="1">
                        <a:latin typeface="Cambria Math"/>
                      </a:rPr>
                      <m:t>)</m:t>
                    </m:r>
                  </m:oMath>
                </a14:m>
                <a:endParaRPr lang="tr-TR" dirty="0"/>
              </a:p>
              <a:p>
                <a:endParaRPr lang="tr-TR" dirty="0"/>
              </a:p>
              <a:p>
                <a:endParaRPr lang="tr-TR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135" b="-3235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390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err="1" smtClean="0"/>
              <a:t>Cramer</a:t>
            </a:r>
            <a:r>
              <a:rPr lang="tr-TR" dirty="0" smtClean="0"/>
              <a:t> Kuralı ile Determinant Formunda Çözümler I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435280" cy="4525963"/>
              </a:xfrm>
            </p:spPr>
            <p:txBody>
              <a:bodyPr>
                <a:normAutofit fontScale="77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tr-TR" b="0" i="1" smtClean="0">
                        <a:latin typeface="Cambria Math"/>
                      </a:rPr>
                      <m:t>𝐶</m:t>
                    </m:r>
                    <m:r>
                      <a:rPr lang="tr-TR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tr-TR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tr-TR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tr-T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tr-TR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tr-T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tr-TR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tr-TR" dirty="0" smtClean="0"/>
                  <a:t>   </a:t>
                </a:r>
              </a:p>
              <a:p>
                <a:pPr marL="0" indent="0">
                  <a:buNone/>
                </a:pPr>
                <a:endParaRPr lang="tr-TR" dirty="0" smtClean="0"/>
              </a:p>
              <a:p>
                <a:pPr marL="355600" indent="0">
                  <a:buNone/>
                </a:pPr>
                <a14:m>
                  <m:oMath xmlns:m="http://schemas.openxmlformats.org/officeDocument/2006/math">
                    <m:r>
                      <a:rPr lang="tr-TR" b="0" i="1" smtClean="0">
                        <a:latin typeface="Cambria Math"/>
                      </a:rPr>
                      <m:t>𝐶</m:t>
                    </m:r>
                    <m:r>
                      <a:rPr lang="tr-TR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tr-TR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tr-TR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tr-TR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tr-TR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tr-TR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tr-T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tr-TR" dirty="0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tr-TR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tr-TR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tr-TR" b="0" i="0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tr-TR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tr-TR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tr-T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tr-TR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tr-TR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tr-TR" i="1">
                        <a:latin typeface="Cambria Math"/>
                      </a:rPr>
                      <m:t>)</m:t>
                    </m:r>
                  </m:oMath>
                </a14:m>
                <a:endParaRPr lang="tr-TR" dirty="0" smtClean="0"/>
              </a:p>
              <a:p>
                <a14:m>
                  <m:oMath xmlns:m="http://schemas.openxmlformats.org/officeDocument/2006/math">
                    <m:r>
                      <a:rPr lang="tr-TR" b="0" i="1" smtClean="0">
                        <a:latin typeface="Cambria Math"/>
                      </a:rPr>
                      <m:t>𝐷</m:t>
                    </m:r>
                    <m:r>
                      <a:rPr lang="tr-TR" i="1">
                        <a:latin typeface="Cambria Math"/>
                      </a:rPr>
                      <m:t>=</m:t>
                    </m:r>
                    <m:r>
                      <a:rPr lang="tr-TR" b="0" i="1" smtClean="0">
                        <a:latin typeface="Cambria Math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tr-TR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tr-TR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tr-TR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tr-TR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tr-TR" i="1" dirty="0" smtClean="0">
                  <a:latin typeface="Cambria Math"/>
                </a:endParaRPr>
              </a:p>
              <a:p>
                <a:endParaRPr lang="tr-TR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i="1">
                          <a:latin typeface="Cambria Math"/>
                        </a:rPr>
                        <m:t>𝐷</m:t>
                      </m:r>
                      <m:r>
                        <a:rPr lang="tr-TR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</a:rPr>
                            <m:t>−</m:t>
                          </m:r>
                          <m:r>
                            <a:rPr lang="tr-TR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tr-TR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tr-TR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tr-TR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tr-TR" i="1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tr-TR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tr-TR" i="1">
                          <a:latin typeface="Cambria Math"/>
                        </a:rPr>
                        <m:t>− </m:t>
                      </m:r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tr-TR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tr-TR" i="1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tr-TR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tr-TR" i="1">
                          <a:latin typeface="Cambria Math"/>
                        </a:rPr>
                        <m:t>)</m:t>
                      </m:r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</a:rPr>
                            <m:t>−</m:t>
                          </m:r>
                          <m:r>
                            <a:rPr lang="tr-TR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tr-TR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tr-TR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tr-TR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tr-TR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tr-TR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tr-TR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tr-TR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</a:rPr>
                            <m:t>−</m:t>
                          </m:r>
                          <m:r>
                            <a:rPr lang="tr-TR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tr-TR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tr-TR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tr-TR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tr-TR" i="1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tr-TR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tr-TR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tr-TR" i="1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tr-TR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tr-TR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tr-TR" dirty="0"/>
              </a:p>
              <a:p>
                <a:endParaRPr lang="tr-TR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435280" cy="4525963"/>
              </a:xfrm>
              <a:blipFill>
                <a:blip r:embed="rId3"/>
                <a:stretch>
                  <a:fillRect t="-2156" r="-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614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Noktalar ve Vektörler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5194920" cy="4925144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/>
                  <a:t>Başlangıç ve bitiş noktası tanımlı bir vektör için,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tr-TR" b="1" i="1" dirty="0">
                        <a:latin typeface="Cambria Math"/>
                      </a:rPr>
                      <m:t>𝑸</m:t>
                    </m:r>
                    <m:r>
                      <a:rPr lang="tr-TR" b="1" i="1" dirty="0">
                        <a:latin typeface="Cambria Math"/>
                      </a:rPr>
                      <m:t>=</m:t>
                    </m:r>
                    <m:r>
                      <a:rPr lang="tr-TR" b="1" i="1" dirty="0">
                        <a:latin typeface="Cambria Math"/>
                      </a:rPr>
                      <m:t>𝑷</m:t>
                    </m:r>
                    <m:r>
                      <a:rPr lang="tr-TR" b="1" i="1" dirty="0">
                        <a:latin typeface="Cambria Math"/>
                      </a:rPr>
                      <m:t>+</m:t>
                    </m:r>
                    <m:acc>
                      <m:accPr>
                        <m:chr m:val="⃗"/>
                        <m:ctrlPr>
                          <a:rPr lang="tr-TR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tr-TR" b="1" i="1" dirty="0">
                            <a:latin typeface="Cambria Math"/>
                          </a:rPr>
                          <m:t>𝒗</m:t>
                        </m:r>
                        <m:r>
                          <m:rPr>
                            <m:nor/>
                          </m:rPr>
                          <a:rPr lang="tr-TR" b="1" dirty="0"/>
                          <m:t> </m:t>
                        </m:r>
                      </m:e>
                    </m:acc>
                  </m:oMath>
                </a14:m>
                <a:endParaRPr lang="tr-TR" b="1" dirty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tr-TR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tr-TR" b="1" i="1" dirty="0">
                            <a:latin typeface="Cambria Math"/>
                          </a:rPr>
                          <m:t>𝒗</m:t>
                        </m:r>
                        <m:r>
                          <m:rPr>
                            <m:nor/>
                          </m:rPr>
                          <a:rPr lang="tr-TR" b="1" dirty="0"/>
                          <m:t> </m:t>
                        </m:r>
                      </m:e>
                    </m:acc>
                    <m:r>
                      <a:rPr lang="tr-TR" b="1" i="1" dirty="0">
                        <a:latin typeface="Cambria Math"/>
                      </a:rPr>
                      <m:t>=</m:t>
                    </m:r>
                    <m:r>
                      <a:rPr lang="tr-TR" b="1" i="1" dirty="0">
                        <a:latin typeface="Cambria Math"/>
                      </a:rPr>
                      <m:t>𝑸</m:t>
                    </m:r>
                    <m:r>
                      <a:rPr lang="tr-TR" b="1" i="1" dirty="0">
                        <a:latin typeface="Cambria Math"/>
                      </a:rPr>
                      <m:t>−</m:t>
                    </m:r>
                    <m:r>
                      <a:rPr lang="tr-TR" b="1" i="1" dirty="0">
                        <a:latin typeface="Cambria Math"/>
                      </a:rPr>
                      <m:t>𝑷</m:t>
                    </m:r>
                  </m:oMath>
                </a14:m>
                <a:endParaRPr lang="tr-TR" b="1" dirty="0" smtClean="0"/>
              </a:p>
              <a:p>
                <a:pPr>
                  <a:lnSpc>
                    <a:spcPct val="120000"/>
                  </a:lnSpc>
                </a:pPr>
                <a:r>
                  <a:rPr lang="tr-TR" dirty="0"/>
                  <a:t>B</a:t>
                </a:r>
                <a:r>
                  <a:rPr lang="tr-TR" dirty="0" smtClean="0"/>
                  <a:t>ir doğru üzerinde herhangi bir noktayı elde etmek için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tr-TR" dirty="0" smtClean="0"/>
                  <a:t> </a:t>
                </a:r>
                <a14:m>
                  <m:oMath xmlns:m="http://schemas.openxmlformats.org/officeDocument/2006/math">
                    <m:r>
                      <a:rPr lang="tr-TR" b="1" i="1" dirty="0">
                        <a:latin typeface="Cambria Math"/>
                      </a:rPr>
                      <m:t>𝑷</m:t>
                    </m:r>
                    <m:r>
                      <a:rPr lang="tr-TR" b="1" i="1" dirty="0" smtClean="0">
                        <a:latin typeface="Cambria Math"/>
                      </a:rPr>
                      <m:t>+</m:t>
                    </m:r>
                    <m:r>
                      <a:rPr lang="tr-TR" b="1" i="1" dirty="0" smtClean="0">
                        <a:latin typeface="Cambria Math"/>
                        <a:ea typeface="Cambria Math"/>
                      </a:rPr>
                      <m:t>𝜶</m:t>
                    </m:r>
                    <m:r>
                      <a:rPr lang="tr-TR" b="1" i="1" dirty="0" smtClean="0">
                        <a:latin typeface="Cambria Math"/>
                        <a:ea typeface="Cambria Math"/>
                      </a:rPr>
                      <m:t> </m:t>
                    </m:r>
                    <m:acc>
                      <m:accPr>
                        <m:chr m:val="⃗"/>
                        <m:ctrlPr>
                          <a:rPr lang="tr-TR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tr-TR" b="1" i="1" dirty="0">
                            <a:latin typeface="Cambria Math"/>
                          </a:rPr>
                          <m:t>𝒗</m:t>
                        </m:r>
                        <m:r>
                          <m:rPr>
                            <m:nor/>
                          </m:rPr>
                          <a:rPr lang="tr-TR" b="1" dirty="0"/>
                          <m:t> </m:t>
                        </m:r>
                      </m:e>
                    </m:acc>
                  </m:oMath>
                </a14:m>
                <a:endParaRPr lang="tr-TR" b="1" dirty="0"/>
              </a:p>
              <a:p>
                <a:pPr>
                  <a:lnSpc>
                    <a:spcPct val="120000"/>
                  </a:lnSpc>
                </a:pPr>
                <a:r>
                  <a:rPr lang="tr-TR" dirty="0" smtClean="0"/>
                  <a:t>İki kenar noktası bilinen bir doğrunun üzerindeki noktaların kümesi </a:t>
                </a:r>
                <a14:m>
                  <m:oMath xmlns:m="http://schemas.openxmlformats.org/officeDocument/2006/math">
                    <m:r>
                      <a:rPr lang="tr-TR" b="0" i="0" dirty="0" smtClean="0">
                        <a:latin typeface="Cambria Math"/>
                      </a:rPr>
                      <m:t>0</m:t>
                    </m:r>
                    <m:r>
                      <a:rPr lang="tr-TR" b="0" i="1" dirty="0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tr-TR" b="1" i="1" dirty="0">
                        <a:latin typeface="Cambria Math"/>
                        <a:ea typeface="Cambria Math"/>
                      </a:rPr>
                      <m:t>𝜶</m:t>
                    </m:r>
                    <m:r>
                      <a:rPr lang="tr-TR" i="1" dirty="0">
                        <a:latin typeface="Cambria Math"/>
                        <a:ea typeface="Cambria Math"/>
                      </a:rPr>
                      <m:t>≤</m:t>
                    </m:r>
                  </m:oMath>
                </a14:m>
                <a:r>
                  <a:rPr lang="tr-TR" dirty="0" smtClean="0"/>
                  <a:t>1 </a:t>
                </a:r>
                <a:r>
                  <a:rPr lang="tr-TR" smtClean="0"/>
                  <a:t>için bulunabilir</a:t>
                </a:r>
                <a:r>
                  <a:rPr lang="en-US" smtClean="0"/>
                  <a:t>.</a:t>
                </a:r>
                <a:endParaRPr lang="tr-TR" dirty="0" smtClean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1" dirty="0">
                            <a:latin typeface="Cambria Math"/>
                          </a:rPr>
                          <m:t>𝑷</m:t>
                        </m:r>
                      </m:e>
                      <m:sub>
                        <m:r>
                          <a:rPr lang="tr-TR" b="1" i="1" dirty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tr-TR" b="1" i="0" dirty="0" smtClean="0">
                        <a:latin typeface="Cambria Math"/>
                      </a:rPr>
                      <m:t>+</m:t>
                    </m:r>
                    <m:r>
                      <a:rPr lang="tr-TR" b="1" i="1" dirty="0">
                        <a:latin typeface="Cambria Math"/>
                        <a:ea typeface="Cambria Math"/>
                      </a:rPr>
                      <m:t>𝜶</m:t>
                    </m:r>
                    <m:r>
                      <a:rPr lang="tr-TR" b="1" i="0" dirty="0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tr-TR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1" dirty="0">
                            <a:latin typeface="Cambria Math"/>
                          </a:rPr>
                          <m:t>𝑷</m:t>
                        </m:r>
                      </m:e>
                      <m:sub>
                        <m:r>
                          <a:rPr lang="tr-TR" b="1" i="1" dirty="0"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tr-TR" b="1" dirty="0" smtClean="0"/>
                  <a:t>-</a:t>
                </a:r>
                <a:r>
                  <a:rPr lang="tr-TR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1" dirty="0">
                            <a:latin typeface="Cambria Math"/>
                          </a:rPr>
                          <m:t>𝑷</m:t>
                        </m:r>
                      </m:e>
                      <m:sub>
                        <m:r>
                          <a:rPr lang="tr-TR" b="1" i="1" dirty="0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tr-TR" b="1" i="1" dirty="0" smtClean="0">
                        <a:latin typeface="Cambria Math"/>
                      </a:rPr>
                      <m:t>)</m:t>
                    </m:r>
                  </m:oMath>
                </a14:m>
                <a:endParaRPr lang="tr-TR" b="1" i="1" dirty="0" smtClean="0">
                  <a:latin typeface="Cambria Math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1" i="1" dirty="0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tr-TR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b="1" i="1" dirty="0" smtClean="0">
                              <a:latin typeface="Cambria Math"/>
                            </a:rPr>
                            <m:t>𝟏</m:t>
                          </m:r>
                          <m:r>
                            <a:rPr lang="tr-TR" b="1" i="1" dirty="0" smtClean="0">
                              <a:latin typeface="Cambria Math"/>
                            </a:rPr>
                            <m:t>−</m:t>
                          </m:r>
                          <m:r>
                            <a:rPr lang="tr-TR" b="1" i="1" dirty="0">
                              <a:latin typeface="Cambria Math"/>
                              <a:ea typeface="Cambria Math"/>
                            </a:rPr>
                            <m:t>𝜶</m:t>
                          </m:r>
                        </m:e>
                      </m:d>
                      <m:sSub>
                        <m:sSubPr>
                          <m:ctrlPr>
                            <a:rPr lang="tr-TR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1" i="1" dirty="0"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tr-TR" b="1" i="1" dirty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tr-TR" b="1" i="1" dirty="0" smtClean="0">
                          <a:latin typeface="Cambria Math"/>
                        </a:rPr>
                        <m:t>+</m:t>
                      </m:r>
                      <m:r>
                        <a:rPr lang="tr-TR" b="1" i="1" dirty="0">
                          <a:latin typeface="Cambria Math"/>
                          <a:ea typeface="Cambria Math"/>
                        </a:rPr>
                        <m:t>𝜶</m:t>
                      </m:r>
                      <m:sSub>
                        <m:sSubPr>
                          <m:ctrlPr>
                            <a:rPr lang="tr-TR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1" i="1" dirty="0"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tr-TR" b="1" i="1" dirty="0"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smtClean="0"/>
              </a:p>
              <a:p>
                <a:pPr marL="457200" lvl="1" indent="0">
                  <a:lnSpc>
                    <a:spcPct val="120000"/>
                  </a:lnSpc>
                  <a:buNone/>
                </a:pPr>
                <a:endParaRPr lang="tr-TR" b="1" smtClean="0"/>
              </a:p>
              <a:p>
                <a:pPr>
                  <a:lnSpc>
                    <a:spcPct val="120000"/>
                  </a:lnSpc>
                </a:pPr>
                <a:endParaRPr lang="tr-TR" b="1" dirty="0"/>
              </a:p>
              <a:p>
                <a:pPr>
                  <a:lnSpc>
                    <a:spcPct val="120000"/>
                  </a:lnSpc>
                </a:pPr>
                <a:endParaRPr lang="tr-TR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5194920" cy="4925144"/>
              </a:xfrm>
              <a:blipFill>
                <a:blip r:embed="rId2"/>
                <a:stretch>
                  <a:fillRect l="-1291" t="-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Düz Ok Bağlayıcısı 8"/>
          <p:cNvCxnSpPr/>
          <p:nvPr/>
        </p:nvCxnSpPr>
        <p:spPr>
          <a:xfrm>
            <a:off x="6250007" y="3757102"/>
            <a:ext cx="595623" cy="22199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Metin kutusu 9"/>
              <p:cNvSpPr txBox="1"/>
              <p:nvPr/>
            </p:nvSpPr>
            <p:spPr>
              <a:xfrm>
                <a:off x="6007979" y="3356992"/>
                <a:ext cx="4748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000" b="1" i="1" dirty="0" smtClean="0">
                          <a:latin typeface="Cambria Math"/>
                        </a:rPr>
                        <m:t>𝑷</m:t>
                      </m:r>
                      <m:r>
                        <a:rPr lang="tr-TR" sz="2000" b="1" i="1" dirty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10" name="Metin kutusu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979" y="3356992"/>
                <a:ext cx="474810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Metin kutusu 10"/>
              <p:cNvSpPr txBox="1"/>
              <p:nvPr/>
            </p:nvSpPr>
            <p:spPr>
              <a:xfrm>
                <a:off x="6764063" y="3539836"/>
                <a:ext cx="4539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tr-TR" sz="2000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tr-TR" sz="2000" b="1" i="1" dirty="0" smtClean="0">
                              <a:latin typeface="Cambria Math"/>
                            </a:rPr>
                            <m:t>𝒗</m:t>
                          </m:r>
                          <m:r>
                            <m:rPr>
                              <m:nor/>
                            </m:rPr>
                            <a:rPr lang="tr-TR" sz="2000" b="1" dirty="0"/>
                            <m:t> </m:t>
                          </m:r>
                        </m:e>
                      </m:acc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11" name="Metin kutusu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063" y="3539836"/>
                <a:ext cx="45397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Düz Bağlayıcı 13"/>
          <p:cNvCxnSpPr/>
          <p:nvPr/>
        </p:nvCxnSpPr>
        <p:spPr>
          <a:xfrm>
            <a:off x="6168440" y="3836031"/>
            <a:ext cx="1927771" cy="68109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Metin kutusu 15"/>
              <p:cNvSpPr txBox="1"/>
              <p:nvPr/>
            </p:nvSpPr>
            <p:spPr>
              <a:xfrm>
                <a:off x="6067202" y="4735913"/>
                <a:ext cx="54155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dirty="0"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tr-TR" sz="2000" b="1" i="1" dirty="0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16" name="Metin kutusu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202" y="4735913"/>
                <a:ext cx="541559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Metin kutusu 16"/>
              <p:cNvSpPr txBox="1"/>
              <p:nvPr/>
            </p:nvSpPr>
            <p:spPr>
              <a:xfrm>
                <a:off x="7666286" y="5765194"/>
                <a:ext cx="54155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dirty="0"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tr-TR" sz="2000" b="1" i="1" dirty="0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17" name="Metin kutusu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286" y="5765194"/>
                <a:ext cx="541559" cy="400110"/>
              </a:xfrm>
              <a:prstGeom prst="rect">
                <a:avLst/>
              </a:prstGeom>
              <a:blipFill>
                <a:blip r:embed="rId6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Düz Bağlayıcı 18"/>
          <p:cNvCxnSpPr/>
          <p:nvPr/>
        </p:nvCxnSpPr>
        <p:spPr>
          <a:xfrm>
            <a:off x="6156176" y="5124228"/>
            <a:ext cx="1927771" cy="68109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Düz Ok Bağlayıcısı 14"/>
          <p:cNvCxnSpPr/>
          <p:nvPr/>
        </p:nvCxnSpPr>
        <p:spPr>
          <a:xfrm>
            <a:off x="6460653" y="2205786"/>
            <a:ext cx="1512168" cy="64807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Metin kutusu 17"/>
              <p:cNvSpPr txBox="1"/>
              <p:nvPr/>
            </p:nvSpPr>
            <p:spPr>
              <a:xfrm>
                <a:off x="6300192" y="1844824"/>
                <a:ext cx="4748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000" b="1" i="1" dirty="0" smtClean="0">
                          <a:latin typeface="Cambria Math"/>
                        </a:rPr>
                        <m:t>𝑷</m:t>
                      </m:r>
                      <m:r>
                        <a:rPr lang="tr-TR" sz="2000" b="1" i="1" dirty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18" name="Metin kutusu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92" y="1844824"/>
                <a:ext cx="474810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Metin kutusu 19"/>
              <p:cNvSpPr txBox="1"/>
              <p:nvPr/>
            </p:nvSpPr>
            <p:spPr>
              <a:xfrm>
                <a:off x="7899276" y="2874105"/>
                <a:ext cx="429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000" b="1" i="1" dirty="0" smtClean="0">
                          <a:latin typeface="Cambria Math"/>
                        </a:rPr>
                        <m:t>𝑸</m:t>
                      </m:r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20" name="Metin kutusu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276" y="2874105"/>
                <a:ext cx="429925" cy="400110"/>
              </a:xfrm>
              <a:prstGeom prst="rect">
                <a:avLst/>
              </a:prstGeom>
              <a:blipFill>
                <a:blip r:embed="rId8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Metin kutusu 20"/>
              <p:cNvSpPr txBox="1"/>
              <p:nvPr/>
            </p:nvSpPr>
            <p:spPr>
              <a:xfrm>
                <a:off x="7056276" y="2027668"/>
                <a:ext cx="4539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tr-TR" sz="2000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tr-TR" sz="2000" b="1" i="1" dirty="0" smtClean="0">
                              <a:latin typeface="Cambria Math"/>
                            </a:rPr>
                            <m:t>𝒗</m:t>
                          </m:r>
                          <m:r>
                            <m:rPr>
                              <m:nor/>
                            </m:rPr>
                            <a:rPr lang="tr-TR" sz="2000" b="1" dirty="0"/>
                            <m:t> </m:t>
                          </m:r>
                        </m:e>
                      </m:acc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21" name="Metin kutusu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276" y="2027668"/>
                <a:ext cx="453970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845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Düzlem Kestirimi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tr-TR" dirty="0" smtClean="0"/>
                  <a:t>Aynı düzlemde yer almayan koordinatlar ile tanımlanmış bir poligon yüzü için düzlemin kestirimi yapılır.</a:t>
                </a:r>
              </a:p>
              <a:p>
                <a:pPr lvl="1"/>
                <a:r>
                  <a:rPr lang="tr-TR" dirty="0" smtClean="0"/>
                  <a:t>Köşe noktası listesindeki her bir üçerli nokta için düzlem parametreleri </a:t>
                </a:r>
                <a14:m>
                  <m:oMath xmlns:m="http://schemas.openxmlformats.org/officeDocument/2006/math">
                    <m:r>
                      <a:rPr lang="tr-TR" i="1">
                        <a:latin typeface="Cambria Math"/>
                      </a:rPr>
                      <m:t>𝐴</m:t>
                    </m:r>
                    <m:r>
                      <a:rPr lang="tr-TR" i="1">
                        <a:latin typeface="Cambria Math"/>
                      </a:rPr>
                      <m:t>,</m:t>
                    </m:r>
                    <m:r>
                      <a:rPr lang="tr-TR" i="1">
                        <a:latin typeface="Cambria Math"/>
                      </a:rPr>
                      <m:t>𝐵</m:t>
                    </m:r>
                    <m:r>
                      <a:rPr lang="tr-TR" i="1">
                        <a:latin typeface="Cambria Math"/>
                      </a:rPr>
                      <m:t>,</m:t>
                    </m:r>
                    <m:r>
                      <a:rPr lang="tr-TR" i="1">
                        <a:latin typeface="Cambria Math"/>
                      </a:rPr>
                      <m:t>𝐶</m:t>
                    </m:r>
                    <m:r>
                      <a:rPr lang="tr-TR" i="1">
                        <a:latin typeface="Cambria Math"/>
                      </a:rPr>
                      <m:t>,</m:t>
                    </m:r>
                    <m:r>
                      <a:rPr lang="tr-TR" i="1">
                        <a:latin typeface="Cambria Math"/>
                      </a:rPr>
                      <m:t>𝐷</m:t>
                    </m:r>
                    <m:r>
                      <m:rPr>
                        <m:nor/>
                      </m:rPr>
                      <a:rPr lang="tr-TR" dirty="0"/>
                      <m:t> </m:t>
                    </m:r>
                  </m:oMath>
                </a14:m>
                <a:r>
                  <a:rPr lang="tr-TR" dirty="0" smtClean="0"/>
                  <a:t>hesaplanır.</a:t>
                </a:r>
              </a:p>
              <a:p>
                <a:pPr lvl="1"/>
                <a:r>
                  <a:rPr lang="tr-TR" dirty="0" smtClean="0"/>
                  <a:t>Sonrasında düzlem parametrelerinin ortalaması alınır.</a:t>
                </a:r>
                <a:endParaRPr lang="tr-TR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469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Düzlem Kestirimi (Alternatif Yaklaşım)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Işın izleme uygulamalarında kullanılır.</a:t>
            </a:r>
          </a:p>
          <a:p>
            <a:pPr lvl="1"/>
            <a:r>
              <a:rPr lang="tr-TR" dirty="0" smtClean="0"/>
              <a:t>Köşe noktası listesi koordinat düzlemine yansıtılır.</a:t>
            </a:r>
          </a:p>
          <a:p>
            <a:pPr lvl="2"/>
            <a:r>
              <a:rPr lang="tr-TR" dirty="0" smtClean="0"/>
              <a:t>A parametresi poligonun </a:t>
            </a:r>
            <a:r>
              <a:rPr lang="tr-TR" dirty="0" err="1" smtClean="0"/>
              <a:t>yz</a:t>
            </a:r>
            <a:r>
              <a:rPr lang="tr-TR" dirty="0" smtClean="0"/>
              <a:t> düzlemi projeksiyonu alanının bir katı</a:t>
            </a:r>
          </a:p>
          <a:p>
            <a:pPr lvl="2"/>
            <a:r>
              <a:rPr lang="tr-TR" dirty="0" smtClean="0"/>
              <a:t>B </a:t>
            </a:r>
            <a:r>
              <a:rPr lang="tr-TR" dirty="0"/>
              <a:t>parametresi poligonun </a:t>
            </a:r>
            <a:r>
              <a:rPr lang="tr-TR" dirty="0" err="1" smtClean="0"/>
              <a:t>xz</a:t>
            </a:r>
            <a:r>
              <a:rPr lang="tr-TR" dirty="0" smtClean="0"/>
              <a:t> </a:t>
            </a:r>
            <a:r>
              <a:rPr lang="tr-TR" dirty="0"/>
              <a:t>düzlemi projeksiyonu alanının bir </a:t>
            </a:r>
            <a:r>
              <a:rPr lang="tr-TR" dirty="0" smtClean="0"/>
              <a:t>katı</a:t>
            </a:r>
          </a:p>
          <a:p>
            <a:pPr lvl="2"/>
            <a:r>
              <a:rPr lang="tr-TR" dirty="0" smtClean="0"/>
              <a:t>C parametresi </a:t>
            </a:r>
            <a:r>
              <a:rPr lang="tr-TR" dirty="0"/>
              <a:t>poligonun </a:t>
            </a:r>
            <a:r>
              <a:rPr lang="tr-TR" dirty="0" err="1" smtClean="0"/>
              <a:t>xy</a:t>
            </a:r>
            <a:r>
              <a:rPr lang="tr-TR" dirty="0" smtClean="0"/>
              <a:t> düzlemi </a:t>
            </a:r>
            <a:r>
              <a:rPr lang="tr-TR" dirty="0"/>
              <a:t>projeksiyonu alanının bir katı</a:t>
            </a:r>
          </a:p>
          <a:p>
            <a:pPr marL="914400" lvl="2" indent="0">
              <a:buNone/>
            </a:pPr>
            <a:r>
              <a:rPr lang="tr-TR" dirty="0"/>
              <a:t>k</a:t>
            </a:r>
            <a:r>
              <a:rPr lang="tr-TR" dirty="0" smtClean="0"/>
              <a:t>abul edilir.</a:t>
            </a:r>
            <a:endParaRPr lang="tr-TR" dirty="0"/>
          </a:p>
          <a:p>
            <a:pPr lvl="2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3543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Poligon Yüzey Denklemleri</a:t>
            </a:r>
            <a:endParaRPr lang="en-US" altLang="tr-TR" dirty="0" smtClean="0"/>
          </a:p>
        </p:txBody>
      </p:sp>
      <p:pic>
        <p:nvPicPr>
          <p:cNvPr id="53251" name="AADGHFK0.jpg" descr="AADGHFK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8"/>
          <a:stretch/>
        </p:blipFill>
        <p:spPr bwMode="auto">
          <a:xfrm>
            <a:off x="4139952" y="1916832"/>
            <a:ext cx="4827588" cy="478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457200" y="1960240"/>
            <a:ext cx="4186808" cy="3845024"/>
          </a:xfrm>
        </p:spPr>
        <p:txBody>
          <a:bodyPr>
            <a:normAutofit/>
          </a:bodyPr>
          <a:lstStyle/>
          <a:p>
            <a:r>
              <a:rPr lang="tr-TR" altLang="tr-TR" dirty="0" smtClean="0"/>
              <a:t>Birim küpün gölgeli poligon yüzeyi aşağıdaki poligon denklemi ile </a:t>
            </a:r>
            <a:r>
              <a:rPr lang="tr-TR" altLang="tr-TR" smtClean="0"/>
              <a:t>ifade edilebilir</a:t>
            </a:r>
            <a:r>
              <a:rPr lang="en-US" altLang="tr-TR"/>
              <a:t>.</a:t>
            </a:r>
            <a:endParaRPr lang="tr-TR" altLang="tr-TR" dirty="0" smtClean="0"/>
          </a:p>
          <a:p>
            <a:pPr marL="0" indent="0">
              <a:buNone/>
            </a:pPr>
            <a:r>
              <a:rPr lang="tr-TR" altLang="tr-TR" i="1" dirty="0"/>
              <a:t>	</a:t>
            </a:r>
            <a:r>
              <a:rPr lang="en-US" altLang="tr-TR" i="1" dirty="0" smtClean="0"/>
              <a:t>x </a:t>
            </a:r>
            <a:r>
              <a:rPr lang="en-US" altLang="tr-TR" dirty="0"/>
              <a:t>− 1 = 0.</a:t>
            </a:r>
            <a:endParaRPr lang="tr-TR" altLang="tr-TR" dirty="0" smtClean="0"/>
          </a:p>
        </p:txBody>
      </p:sp>
    </p:spTree>
    <p:extLst>
      <p:ext uri="{BB962C8B-B14F-4D97-AF65-F5344CB8AC3E}">
        <p14:creationId xmlns:p14="http://schemas.microsoft.com/office/powerpoint/2010/main" val="364928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Ön ve Arka Poligon Yüzeyleri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Bir poligonun nesnenin iç tarafına yakın yüzü arka yüzdür.</a:t>
            </a:r>
          </a:p>
          <a:p>
            <a:r>
              <a:rPr lang="tr-TR" dirty="0"/>
              <a:t>Bir poligonun nesnenin </a:t>
            </a:r>
            <a:r>
              <a:rPr lang="tr-TR" dirty="0" smtClean="0"/>
              <a:t>görünür dışa bakan yüzü ön </a:t>
            </a:r>
            <a:r>
              <a:rPr lang="tr-TR" dirty="0"/>
              <a:t>yüzdür</a:t>
            </a:r>
            <a:r>
              <a:rPr lang="tr-TR" dirty="0" smtClean="0"/>
              <a:t>.</a:t>
            </a:r>
          </a:p>
          <a:p>
            <a:r>
              <a:rPr lang="tr-TR" dirty="0" smtClean="0"/>
              <a:t>Noktaların uzayda bir poligonun ön ve arka yüzüne göre tanımı grafik uygulamaları için önemlidir.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4381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Ön ve Arka Poligon Yüzeyleri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tr-TR" dirty="0" smtClean="0"/>
              <a:t>Düzlemde olmayan ve poligonun ön yüzüne görünür noktalar düzlemin </a:t>
            </a:r>
            <a:r>
              <a:rPr lang="tr-TR" b="1" dirty="0" smtClean="0"/>
              <a:t>önünde</a:t>
            </a:r>
            <a:r>
              <a:rPr lang="tr-TR" dirty="0" smtClean="0"/>
              <a:t> veya </a:t>
            </a:r>
            <a:r>
              <a:rPr lang="tr-TR" b="1" dirty="0" smtClean="0"/>
              <a:t>dışında</a:t>
            </a:r>
            <a:r>
              <a:rPr lang="tr-TR" dirty="0" smtClean="0"/>
              <a:t> adlandırılır.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tr-TR" i="1" dirty="0"/>
              <a:t>Ax</a:t>
            </a:r>
            <a:r>
              <a:rPr lang="en-US" altLang="tr-TR" dirty="0"/>
              <a:t> + </a:t>
            </a:r>
            <a:r>
              <a:rPr lang="en-US" altLang="tr-TR" i="1" dirty="0"/>
              <a:t>By</a:t>
            </a:r>
            <a:r>
              <a:rPr lang="en-US" altLang="tr-TR" dirty="0"/>
              <a:t> +</a:t>
            </a:r>
            <a:r>
              <a:rPr lang="en-US" altLang="tr-TR" i="1" dirty="0" err="1"/>
              <a:t>Cz</a:t>
            </a:r>
            <a:r>
              <a:rPr lang="en-US" altLang="tr-TR" dirty="0"/>
              <a:t> + </a:t>
            </a:r>
            <a:r>
              <a:rPr lang="en-US" altLang="tr-TR" i="1" dirty="0"/>
              <a:t>D</a:t>
            </a:r>
            <a:r>
              <a:rPr lang="en-US" altLang="tr-TR" dirty="0"/>
              <a:t> </a:t>
            </a:r>
            <a:r>
              <a:rPr lang="tr-TR" altLang="tr-TR" dirty="0" smtClean="0"/>
              <a:t>&gt;</a:t>
            </a:r>
            <a:r>
              <a:rPr lang="en-US" altLang="tr-TR" dirty="0" smtClean="0"/>
              <a:t> </a:t>
            </a:r>
            <a:r>
              <a:rPr lang="en-US" altLang="tr-TR" dirty="0"/>
              <a:t>0</a:t>
            </a:r>
            <a:endParaRPr lang="tr-TR" altLang="tr-TR" dirty="0"/>
          </a:p>
          <a:p>
            <a:pPr>
              <a:lnSpc>
                <a:spcPct val="120000"/>
              </a:lnSpc>
            </a:pPr>
            <a:r>
              <a:rPr lang="tr-TR" dirty="0"/>
              <a:t>Düzlemde olmayan ve poligonun </a:t>
            </a:r>
            <a:r>
              <a:rPr lang="tr-TR" dirty="0" smtClean="0"/>
              <a:t>arka yüzüne </a:t>
            </a:r>
            <a:r>
              <a:rPr lang="tr-TR" dirty="0"/>
              <a:t>görünür noktalar düzlemin </a:t>
            </a:r>
            <a:r>
              <a:rPr lang="tr-TR" b="1" dirty="0" smtClean="0"/>
              <a:t>arkasında</a:t>
            </a:r>
            <a:r>
              <a:rPr lang="tr-TR" dirty="0" smtClean="0"/>
              <a:t> veya </a:t>
            </a:r>
            <a:r>
              <a:rPr lang="tr-TR" b="1" dirty="0" smtClean="0"/>
              <a:t>içinde</a:t>
            </a:r>
            <a:r>
              <a:rPr lang="tr-TR" dirty="0" smtClean="0"/>
              <a:t> adlandırılır</a:t>
            </a:r>
            <a:r>
              <a:rPr lang="tr-TR" dirty="0"/>
              <a:t>.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tr-TR" i="1" dirty="0"/>
              <a:t>Ax</a:t>
            </a:r>
            <a:r>
              <a:rPr lang="en-US" altLang="tr-TR" dirty="0"/>
              <a:t> + </a:t>
            </a:r>
            <a:r>
              <a:rPr lang="en-US" altLang="tr-TR" i="1" dirty="0"/>
              <a:t>By</a:t>
            </a:r>
            <a:r>
              <a:rPr lang="en-US" altLang="tr-TR" dirty="0"/>
              <a:t> +</a:t>
            </a:r>
            <a:r>
              <a:rPr lang="en-US" altLang="tr-TR" i="1" dirty="0" err="1"/>
              <a:t>Cz</a:t>
            </a:r>
            <a:r>
              <a:rPr lang="en-US" altLang="tr-TR" dirty="0"/>
              <a:t> </a:t>
            </a:r>
            <a:r>
              <a:rPr lang="en-US" altLang="tr-TR"/>
              <a:t>+ </a:t>
            </a:r>
            <a:r>
              <a:rPr lang="en-US" altLang="tr-TR" i="1" smtClean="0"/>
              <a:t>D </a:t>
            </a:r>
            <a:r>
              <a:rPr lang="tr-TR" altLang="tr-TR" smtClean="0"/>
              <a:t>&lt;</a:t>
            </a:r>
            <a:r>
              <a:rPr lang="en-US" altLang="tr-TR" smtClean="0"/>
              <a:t> 0</a:t>
            </a:r>
            <a:endParaRPr lang="tr-TR" altLang="tr-TR" dirty="0" smtClean="0"/>
          </a:p>
          <a:p>
            <a:pPr>
              <a:lnSpc>
                <a:spcPct val="120000"/>
              </a:lnSpc>
            </a:pPr>
            <a:r>
              <a:rPr lang="tr-TR" dirty="0"/>
              <a:t>Bu eşitsizlik </a:t>
            </a:r>
            <a:r>
              <a:rPr lang="tr-TR"/>
              <a:t>testleri </a:t>
            </a:r>
            <a:r>
              <a:rPr lang="tr-TR" smtClean="0"/>
              <a:t>sağ </a:t>
            </a:r>
            <a:r>
              <a:rPr lang="tr-TR"/>
              <a:t>el koordinat </a:t>
            </a:r>
            <a:r>
              <a:rPr lang="tr-TR" smtClean="0"/>
              <a:t>sisteminde</a:t>
            </a:r>
            <a:r>
              <a:rPr lang="en-US" smtClean="0"/>
              <a:t>,</a:t>
            </a:r>
            <a:r>
              <a:rPr lang="tr-TR" smtClean="0"/>
              <a:t> </a:t>
            </a:r>
            <a:r>
              <a:rPr lang="tr-TR"/>
              <a:t>ilgili </a:t>
            </a:r>
            <a:r>
              <a:rPr lang="tr-TR" dirty="0"/>
              <a:t>yüzeye önden arkaya </a:t>
            </a:r>
            <a:r>
              <a:rPr lang="tr-TR"/>
              <a:t>doğrultuda </a:t>
            </a:r>
            <a:r>
              <a:rPr lang="tr-TR" smtClean="0"/>
              <a:t>bakarken</a:t>
            </a:r>
            <a:r>
              <a:rPr lang="en-US" smtClean="0"/>
              <a:t>,</a:t>
            </a:r>
            <a:r>
              <a:rPr lang="tr-TR" smtClean="0"/>
              <a:t> </a:t>
            </a:r>
            <a:r>
              <a:rPr lang="tr-TR" dirty="0"/>
              <a:t>koordinat konumları saat yönünün </a:t>
            </a:r>
            <a:r>
              <a:rPr lang="tr-TR"/>
              <a:t>tersine </a:t>
            </a:r>
            <a:r>
              <a:rPr lang="tr-TR" smtClean="0"/>
              <a:t>seçil</a:t>
            </a:r>
            <a:r>
              <a:rPr lang="en-US" smtClean="0"/>
              <a:t>erek </a:t>
            </a:r>
            <a:r>
              <a:rPr lang="tr-TR" smtClean="0"/>
              <a:t>A,B,C</a:t>
            </a:r>
            <a:r>
              <a:rPr lang="en-US" smtClean="0"/>
              <a:t> ve </a:t>
            </a:r>
            <a:r>
              <a:rPr lang="tr-TR" smtClean="0"/>
              <a:t>D parametreleri</a:t>
            </a:r>
            <a:r>
              <a:rPr lang="en-US"/>
              <a:t> </a:t>
            </a:r>
            <a:r>
              <a:rPr lang="en-US" smtClean="0"/>
              <a:t>hesaplandığında</a:t>
            </a:r>
            <a:r>
              <a:rPr lang="tr-TR" smtClean="0"/>
              <a:t> </a:t>
            </a:r>
            <a:r>
              <a:rPr lang="tr-TR" dirty="0"/>
              <a:t>geçerlidir</a:t>
            </a:r>
            <a:r>
              <a:rPr lang="tr-TR" dirty="0" smtClean="0"/>
              <a:t>.</a:t>
            </a:r>
            <a:endParaRPr lang="tr-TR" alt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2406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Poligon Yüzeyi Normali</a:t>
            </a:r>
            <a:endParaRPr lang="en-US" altLang="tr-TR" dirty="0" smtClean="0"/>
          </a:p>
        </p:txBody>
      </p:sp>
      <p:pic>
        <p:nvPicPr>
          <p:cNvPr id="55299" name="AADGHFJ0.jpg" descr="AADGHFJ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0"/>
          <a:stretch/>
        </p:blipFill>
        <p:spPr bwMode="auto">
          <a:xfrm>
            <a:off x="4645888" y="2322017"/>
            <a:ext cx="4031710" cy="4275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İçerik Yer Tutucusu 2"/>
          <p:cNvSpPr>
            <a:spLocks noGrp="1"/>
          </p:cNvSpPr>
          <p:nvPr>
            <p:ph idx="1"/>
          </p:nvPr>
        </p:nvSpPr>
        <p:spPr>
          <a:xfrm>
            <a:off x="395536" y="1988840"/>
            <a:ext cx="4752528" cy="3845024"/>
          </a:xfrm>
        </p:spPr>
        <p:txBody>
          <a:bodyPr>
            <a:normAutofit fontScale="85000" lnSpcReduction="20000"/>
          </a:bodyPr>
          <a:lstStyle/>
          <a:p>
            <a:r>
              <a:rPr lang="tr-TR" altLang="tr-TR" dirty="0" smtClean="0"/>
              <a:t>Bir poligon yüzeyinin oryantasyonu normal vektör </a:t>
            </a:r>
            <a:r>
              <a:rPr lang="en-US" altLang="tr-TR" b="1" dirty="0" smtClean="0"/>
              <a:t>N</a:t>
            </a:r>
            <a:r>
              <a:rPr lang="tr-TR" altLang="tr-TR" dirty="0" smtClean="0"/>
              <a:t> ile </a:t>
            </a:r>
            <a:r>
              <a:rPr lang="tr-TR" altLang="tr-TR" smtClean="0"/>
              <a:t>bulunur.</a:t>
            </a:r>
            <a:endParaRPr lang="en-US" altLang="tr-TR" smtClean="0"/>
          </a:p>
          <a:p>
            <a:r>
              <a:rPr lang="en-US" altLang="tr-TR" b="1" smtClean="0"/>
              <a:t>N</a:t>
            </a:r>
            <a:r>
              <a:rPr lang="tr-TR" altLang="tr-TR" smtClean="0"/>
              <a:t> </a:t>
            </a:r>
            <a:r>
              <a:rPr lang="en-US" altLang="tr-TR" smtClean="0"/>
              <a:t>vektörü</a:t>
            </a:r>
            <a:endParaRPr lang="tr-TR" altLang="tr-TR" dirty="0" smtClean="0"/>
          </a:p>
          <a:p>
            <a:pPr lvl="1"/>
            <a:r>
              <a:rPr lang="tr-TR" altLang="tr-TR" smtClean="0"/>
              <a:t>düzleme diktir</a:t>
            </a:r>
            <a:r>
              <a:rPr lang="en-US" altLang="tr-TR" smtClean="0"/>
              <a:t>.</a:t>
            </a:r>
            <a:endParaRPr lang="tr-TR" altLang="tr-TR" dirty="0" smtClean="0"/>
          </a:p>
          <a:p>
            <a:pPr lvl="1"/>
            <a:r>
              <a:rPr lang="tr-TR" altLang="tr-TR" dirty="0" smtClean="0"/>
              <a:t>yönü düzlemin iç tarafından dış </a:t>
            </a:r>
            <a:r>
              <a:rPr lang="tr-TR" altLang="tr-TR" smtClean="0"/>
              <a:t>tarafına doğrudur</a:t>
            </a:r>
            <a:r>
              <a:rPr lang="en-US" altLang="tr-TR" smtClean="0"/>
              <a:t>.</a:t>
            </a:r>
            <a:endParaRPr lang="tr-TR" altLang="tr-TR" dirty="0" smtClean="0"/>
          </a:p>
          <a:p>
            <a:pPr lvl="1"/>
            <a:r>
              <a:rPr lang="tr-TR" altLang="tr-TR" dirty="0" smtClean="0"/>
              <a:t>yüzey </a:t>
            </a:r>
            <a:r>
              <a:rPr lang="tr-TR" altLang="tr-TR" dirty="0"/>
              <a:t>denklemi </a:t>
            </a:r>
            <a:endParaRPr lang="tr-TR" altLang="tr-TR" dirty="0" smtClean="0"/>
          </a:p>
          <a:p>
            <a:pPr lvl="2"/>
            <a:r>
              <a:rPr lang="en-US" altLang="tr-TR" dirty="0" smtClean="0"/>
              <a:t>Ax </a:t>
            </a:r>
            <a:r>
              <a:rPr lang="en-US" altLang="tr-TR" dirty="0"/>
              <a:t>+ By +</a:t>
            </a:r>
            <a:r>
              <a:rPr lang="en-US" altLang="tr-TR" dirty="0" err="1"/>
              <a:t>Cz</a:t>
            </a:r>
            <a:r>
              <a:rPr lang="en-US" altLang="tr-TR" dirty="0"/>
              <a:t> + D = </a:t>
            </a:r>
            <a:r>
              <a:rPr lang="en-US" altLang="tr-TR" dirty="0" smtClean="0"/>
              <a:t>0</a:t>
            </a:r>
            <a:endParaRPr lang="tr-TR" altLang="tr-TR" dirty="0" smtClean="0"/>
          </a:p>
          <a:p>
            <a:pPr lvl="1"/>
            <a:r>
              <a:rPr lang="en-US" altLang="tr-TR" dirty="0"/>
              <a:t>(A, B, C)</a:t>
            </a:r>
            <a:r>
              <a:rPr lang="tr-TR" altLang="tr-TR" dirty="0"/>
              <a:t> </a:t>
            </a:r>
            <a:r>
              <a:rPr lang="tr-TR" altLang="tr-TR" err="1"/>
              <a:t>kartezyen</a:t>
            </a:r>
            <a:r>
              <a:rPr lang="tr-TR" altLang="tr-TR"/>
              <a:t> </a:t>
            </a:r>
            <a:r>
              <a:rPr lang="tr-TR" altLang="tr-TR" smtClean="0"/>
              <a:t>bileşenler</a:t>
            </a:r>
            <a:r>
              <a:rPr lang="en-US" altLang="tr-TR" smtClean="0"/>
              <a:t>in</a:t>
            </a:r>
            <a:r>
              <a:rPr lang="tr-TR" altLang="tr-TR" smtClean="0"/>
              <a:t>e </a:t>
            </a:r>
            <a:r>
              <a:rPr lang="tr-TR" altLang="tr-TR" dirty="0"/>
              <a:t>sahiptir.</a:t>
            </a:r>
          </a:p>
          <a:p>
            <a:pPr lvl="1"/>
            <a:endParaRPr lang="tr-TR" altLang="tr-TR" dirty="0"/>
          </a:p>
          <a:p>
            <a:pPr lvl="1"/>
            <a:endParaRPr lang="tr-TR" altLang="tr-TR" dirty="0"/>
          </a:p>
        </p:txBody>
      </p:sp>
    </p:spTree>
    <p:extLst>
      <p:ext uri="{BB962C8B-B14F-4D97-AF65-F5344CB8AC3E}">
        <p14:creationId xmlns:p14="http://schemas.microsoft.com/office/powerpoint/2010/main" val="60545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 smtClean="0"/>
              <a:t>Poligon Yüzeyi Normali</a:t>
            </a:r>
            <a:br>
              <a:rPr lang="tr-TR" altLang="tr-TR" dirty="0" smtClean="0"/>
            </a:br>
            <a:r>
              <a:rPr lang="tr-TR" altLang="tr-TR" dirty="0" smtClean="0"/>
              <a:t>(Alternatif Yol)</a:t>
            </a:r>
            <a:endParaRPr lang="en-US" altLang="tr-TR" dirty="0" smtClean="0"/>
          </a:p>
        </p:txBody>
      </p:sp>
      <p:pic>
        <p:nvPicPr>
          <p:cNvPr id="55299" name="AADGHFJ0.jpg" descr="AADGHFJ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0"/>
          <a:stretch/>
        </p:blipFill>
        <p:spPr bwMode="auto">
          <a:xfrm>
            <a:off x="4645888" y="2322017"/>
            <a:ext cx="4031710" cy="4275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988840"/>
                <a:ext cx="4752528" cy="4320480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tr-TR" altLang="tr-TR" dirty="0" smtClean="0"/>
                  <a:t>Vektörel çarpım hesabı ile </a:t>
                </a:r>
                <a:r>
                  <a:rPr lang="en-US" altLang="tr-TR" b="1" dirty="0" smtClean="0"/>
                  <a:t>N</a:t>
                </a:r>
                <a:r>
                  <a:rPr lang="tr-TR" altLang="tr-TR" dirty="0" smtClean="0"/>
                  <a:t> belirlenebilir.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tr-TR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tr-T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tr-TR" altLang="tr-TR" smtClean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tr-TR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tr-T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tr-TR" altLang="tr-TR" dirty="0" smtClean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tr-TR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tr-T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tr-TR" dirty="0" smtClean="0"/>
                  <a:t> </a:t>
                </a:r>
                <a:r>
                  <a:rPr lang="tr-TR" altLang="tr-TR" dirty="0" smtClean="0"/>
                  <a:t>saat yönünün tersine seçilmiş </a:t>
                </a:r>
                <a:r>
                  <a:rPr lang="tr-TR" altLang="tr-TR" smtClean="0"/>
                  <a:t>üç </a:t>
                </a:r>
                <a:r>
                  <a:rPr lang="en-US" altLang="tr-TR" smtClean="0"/>
                  <a:t>nokta</a:t>
                </a:r>
                <a:r>
                  <a:rPr lang="tr-TR" altLang="tr-TR" smtClean="0"/>
                  <a:t> </a:t>
                </a:r>
                <a:r>
                  <a:rPr lang="tr-TR" altLang="tr-TR" dirty="0" smtClean="0"/>
                  <a:t>ise şu </a:t>
                </a:r>
                <a:r>
                  <a:rPr lang="tr-TR" altLang="tr-TR" dirty="0" err="1" smtClean="0"/>
                  <a:t>vektörel</a:t>
                </a:r>
                <a:r>
                  <a:rPr lang="tr-TR" altLang="tr-TR" dirty="0" smtClean="0"/>
                  <a:t> çarpım ile (A,B,C) parametreleri üretilir.</a:t>
                </a:r>
              </a:p>
              <a:p>
                <a:pPr marL="45720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1" i="1" dirty="0" smtClean="0">
                          <a:latin typeface="Cambria Math"/>
                        </a:rPr>
                        <m:t>𝑵</m:t>
                      </m:r>
                      <m:r>
                        <a:rPr lang="tr-TR" b="1" i="1" dirty="0" smtClean="0">
                          <a:latin typeface="Cambria Math"/>
                        </a:rPr>
                        <m:t>=(</m:t>
                      </m:r>
                      <m:sSub>
                        <m:sSubPr>
                          <m:ctrlPr>
                            <a:rPr lang="tr-TR" alt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tr-TR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tr-T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tr-TR" b="1" i="1" dirty="0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tr-TR" alt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tr-TR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tr-T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tr-TR" b="1" i="1" dirty="0" smtClean="0">
                          <a:latin typeface="Cambria Math"/>
                        </a:rPr>
                        <m:t>)</m:t>
                      </m:r>
                      <m:r>
                        <a:rPr lang="tr-TR" b="1" i="1" dirty="0" smtClean="0">
                          <a:latin typeface="Cambria Math"/>
                        </a:rPr>
                        <m:t>𝒙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tr-TR" alt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tr-TR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tr-T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tr-TR" b="1" i="1" dirty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tr-TR" alt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tr-TR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tr-T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tr-TR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tr-TR" altLang="tr-TR" i="1" dirty="0" smtClean="0"/>
              </a:p>
              <a:p>
                <a:pPr marL="342900" lvl="1" indent="-342900">
                  <a:lnSpc>
                    <a:spcPct val="110000"/>
                  </a:lnSpc>
                  <a:buFont typeface="Arial" pitchFamily="34" charset="0"/>
                  <a:buChar char="•"/>
                </a:pPr>
                <a:r>
                  <a:rPr lang="tr-TR" altLang="tr-TR" sz="3200" dirty="0" smtClean="0"/>
                  <a:t>D’yi </a:t>
                </a:r>
                <a:r>
                  <a:rPr lang="tr-TR" altLang="tr-TR" sz="3200" dirty="0"/>
                  <a:t>bulmak için şu nokta çarpımı yapılır</a:t>
                </a:r>
                <a:r>
                  <a:rPr lang="tr-TR" altLang="tr-TR" sz="3200" dirty="0" smtClean="0"/>
                  <a:t>: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tr-TR" b="1" i="1" dirty="0">
                        <a:latin typeface="Cambria Math"/>
                      </a:rPr>
                      <m:t>𝑵</m:t>
                    </m:r>
                    <m:r>
                      <a:rPr lang="tr-TR" b="1" i="1" dirty="0" smtClean="0">
                        <a:latin typeface="Cambria Math"/>
                      </a:rPr>
                      <m:t>.</m:t>
                    </m:r>
                    <m:r>
                      <a:rPr lang="tr-TR" b="1" i="1" dirty="0" smtClean="0">
                        <a:latin typeface="Cambria Math"/>
                      </a:rPr>
                      <m:t>𝑷</m:t>
                    </m:r>
                    <m:r>
                      <a:rPr lang="tr-TR" b="1" i="1" dirty="0" smtClean="0">
                        <a:latin typeface="Cambria Math"/>
                      </a:rPr>
                      <m:t>=−</m:t>
                    </m:r>
                    <m:r>
                      <a:rPr lang="tr-TR" b="1" i="1" dirty="0" smtClean="0">
                        <a:latin typeface="Cambria Math"/>
                      </a:rPr>
                      <m:t>𝑫</m:t>
                    </m:r>
                  </m:oMath>
                </a14:m>
                <a:endParaRPr lang="tr-TR" altLang="tr-TR" dirty="0"/>
              </a:p>
              <a:p>
                <a:pPr lvl="1"/>
                <a:endParaRPr lang="tr-TR" altLang="tr-TR" dirty="0"/>
              </a:p>
            </p:txBody>
          </p:sp>
        </mc:Choice>
        <mc:Fallback xmlns="">
          <p:sp>
            <p:nvSpPr>
              <p:cNvPr id="5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988840"/>
                <a:ext cx="4752528" cy="4320480"/>
              </a:xfrm>
              <a:blipFill>
                <a:blip r:embed="rId4"/>
                <a:stretch>
                  <a:fillRect l="-2182" t="-1128" r="-2439" b="-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Metin kutusu 5"/>
              <p:cNvSpPr txBox="1"/>
              <p:nvPr/>
            </p:nvSpPr>
            <p:spPr>
              <a:xfrm>
                <a:off x="6197445" y="5123474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tr-TR" sz="20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6" name="Metin kutusu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445" y="5123474"/>
                <a:ext cx="523925" cy="400110"/>
              </a:xfrm>
              <a:prstGeom prst="rect">
                <a:avLst/>
              </a:prstGeom>
              <a:blipFill>
                <a:blip r:embed="rId5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Düz Ok Bağlayıcısı 8"/>
          <p:cNvCxnSpPr>
            <a:endCxn id="16" idx="1"/>
          </p:cNvCxnSpPr>
          <p:nvPr/>
        </p:nvCxnSpPr>
        <p:spPr>
          <a:xfrm flipV="1">
            <a:off x="6721372" y="4119775"/>
            <a:ext cx="1457228" cy="120375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Düz Ok Bağlayıcısı 9"/>
          <p:cNvCxnSpPr/>
          <p:nvPr/>
        </p:nvCxnSpPr>
        <p:spPr>
          <a:xfrm flipV="1">
            <a:off x="6721370" y="5172129"/>
            <a:ext cx="748271" cy="13091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Metin kutusu 12"/>
              <p:cNvSpPr txBox="1"/>
              <p:nvPr/>
            </p:nvSpPr>
            <p:spPr>
              <a:xfrm>
                <a:off x="7650538" y="4521597"/>
                <a:ext cx="9914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tr-TR" sz="2000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tr-TR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tr-TR" sz="2000" b="1" dirty="0"/>
                            <m:t>− </m:t>
                          </m:r>
                          <m:sSub>
                            <m:sSubPr>
                              <m:ctrlPr>
                                <a:rPr lang="tr-TR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tr-TR" sz="20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13" name="Metin kutusu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538" y="4521597"/>
                <a:ext cx="991425" cy="400110"/>
              </a:xfrm>
              <a:prstGeom prst="rect">
                <a:avLst/>
              </a:prstGeom>
              <a:blipFill>
                <a:blip r:embed="rId6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etin kutusu 13"/>
              <p:cNvSpPr txBox="1"/>
              <p:nvPr/>
            </p:nvSpPr>
            <p:spPr>
              <a:xfrm>
                <a:off x="6938893" y="5329100"/>
                <a:ext cx="9914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tr-TR" sz="2000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tr-TR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tr-TR" sz="2000" b="1" dirty="0"/>
                            <m:t>− </m:t>
                          </m:r>
                          <m:sSub>
                            <m:sSubPr>
                              <m:ctrlPr>
                                <a:rPr lang="tr-TR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tr-TR" sz="20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14" name="Metin kutusu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893" y="5329100"/>
                <a:ext cx="991425" cy="400110"/>
              </a:xfrm>
              <a:prstGeom prst="rect">
                <a:avLst/>
              </a:prstGeom>
              <a:blipFill>
                <a:blip r:embed="rId7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Metin kutusu 14"/>
              <p:cNvSpPr txBox="1"/>
              <p:nvPr/>
            </p:nvSpPr>
            <p:spPr>
              <a:xfrm>
                <a:off x="7650538" y="4972074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15" name="Metin kutusu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538" y="4972074"/>
                <a:ext cx="523925" cy="400110"/>
              </a:xfrm>
              <a:prstGeom prst="rect">
                <a:avLst/>
              </a:prstGeom>
              <a:blipFill>
                <a:blip r:embed="rId8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Metin kutusu 15"/>
              <p:cNvSpPr txBox="1"/>
              <p:nvPr/>
            </p:nvSpPr>
            <p:spPr>
              <a:xfrm>
                <a:off x="8178600" y="3919720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16" name="Metin kutusu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600" y="3919720"/>
                <a:ext cx="523925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638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 smtClean="0"/>
              <a:t>Konveks ve Konkav Poligonlar için Poligon Yüzeyi Normali</a:t>
            </a:r>
            <a:endParaRPr lang="en-US" altLang="tr-TR" dirty="0" smtClean="0"/>
          </a:p>
        </p:txBody>
      </p:sp>
      <p:pic>
        <p:nvPicPr>
          <p:cNvPr id="55299" name="AADGHFJ0.jpg" descr="AADGHFJ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0"/>
          <a:stretch/>
        </p:blipFill>
        <p:spPr bwMode="auto">
          <a:xfrm>
            <a:off x="4645888" y="2322017"/>
            <a:ext cx="4031710" cy="4275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988840"/>
                <a:ext cx="4752528" cy="4320480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tr-TR" altLang="tr-TR" dirty="0" smtClean="0"/>
                  <a:t>Konveks poligonlar için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tr-TR" altLang="tr-TR" dirty="0" smtClean="0"/>
                  <a:t> bahsedilen yöntemler ile normal vektör bulunur.</a:t>
                </a:r>
              </a:p>
              <a:p>
                <a:pPr>
                  <a:lnSpc>
                    <a:spcPct val="110000"/>
                  </a:lnSpc>
                </a:pPr>
                <a:r>
                  <a:rPr lang="tr-TR" altLang="tr-TR" dirty="0" smtClean="0"/>
                  <a:t>Konkav poligonlar için 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tr-TR" altLang="tr-TR" dirty="0" smtClean="0"/>
                  <a:t>2 vektör arasındaki açı 180</a:t>
                </a:r>
                <a14:m>
                  <m:oMath xmlns:m="http://schemas.openxmlformats.org/officeDocument/2006/math">
                    <m:r>
                      <a:rPr lang="tr-TR" altLang="tr-TR" i="1" smtClean="0"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tr-TR" altLang="tr-TR" dirty="0" smtClean="0"/>
                  <a:t>’den küçük olan </a:t>
                </a:r>
                <a:r>
                  <a:rPr lang="tr-TR" altLang="tr-TR" smtClean="0"/>
                  <a:t>3 </a:t>
                </a:r>
                <a:r>
                  <a:rPr lang="en-US" altLang="tr-TR" smtClean="0"/>
                  <a:t>nokta</a:t>
                </a:r>
                <a:r>
                  <a:rPr lang="tr-TR" altLang="tr-TR" smtClean="0"/>
                  <a:t> </a:t>
                </a:r>
                <a:r>
                  <a:rPr lang="tr-TR" altLang="tr-TR" dirty="0" err="1" smtClean="0"/>
                  <a:t>vektörel</a:t>
                </a:r>
                <a:r>
                  <a:rPr lang="tr-TR" altLang="tr-TR" dirty="0" smtClean="0"/>
                  <a:t> çarpım için seçilir.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tr-TR" altLang="tr-TR" dirty="0" smtClean="0"/>
                  <a:t>Yoksa </a:t>
                </a:r>
                <a:r>
                  <a:rPr lang="tr-TR" altLang="tr-TR" dirty="0" err="1" smtClean="0"/>
                  <a:t>vektörel</a:t>
                </a:r>
                <a:r>
                  <a:rPr lang="tr-TR" altLang="tr-TR" dirty="0" smtClean="0"/>
                  <a:t> çarpımın negatifi alınarak normal vektör yönü belirlenir.</a:t>
                </a:r>
                <a:endParaRPr lang="tr-TR" altLang="tr-TR" dirty="0"/>
              </a:p>
              <a:p>
                <a:pPr lvl="1"/>
                <a:endParaRPr lang="tr-TR" altLang="tr-TR" dirty="0"/>
              </a:p>
            </p:txBody>
          </p:sp>
        </mc:Choice>
        <mc:Fallback xmlns="">
          <p:sp>
            <p:nvSpPr>
              <p:cNvPr id="5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988840"/>
                <a:ext cx="4752528" cy="4320480"/>
              </a:xfrm>
              <a:blipFill>
                <a:blip r:embed="rId5"/>
                <a:stretch>
                  <a:fillRect l="-2696" t="-2821" r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417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Poligon Tabloları</a:t>
            </a:r>
            <a:endParaRPr lang="en-US" altLang="tr-TR" dirty="0" smtClean="0"/>
          </a:p>
        </p:txBody>
      </p:sp>
      <p:pic>
        <p:nvPicPr>
          <p:cNvPr id="49155" name="AADGHFH0.jpg" descr="AADGHFH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8"/>
          <a:stretch/>
        </p:blipFill>
        <p:spPr bwMode="auto">
          <a:xfrm>
            <a:off x="4188271" y="1379944"/>
            <a:ext cx="4848225" cy="478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457199" y="1600200"/>
            <a:ext cx="3610745" cy="4205064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tr-TR" altLang="tr-TR" dirty="0" smtClean="0"/>
              <a:t>6 kenar ve 5 poligon noktası ile oluşturulan 2 komşu poligon yüzeyi için geometrik veri tabloları temsili.</a:t>
            </a:r>
          </a:p>
          <a:p>
            <a:pPr algn="just"/>
            <a:r>
              <a:rPr lang="tr-TR" altLang="tr-TR" dirty="0" smtClean="0"/>
              <a:t>Bazı programlar sadece köşe noktası ve yüzey cihet tablosunu veya sadece yüzey cihet tablosunu kullanır.</a:t>
            </a:r>
          </a:p>
          <a:p>
            <a:pPr lvl="1" algn="just"/>
            <a:r>
              <a:rPr lang="tr-TR" altLang="tr-TR" dirty="0" smtClean="0"/>
              <a:t>Dezavantaj: kenar ve köşe noktası bilgileri tekrar eder.</a:t>
            </a:r>
          </a:p>
        </p:txBody>
      </p:sp>
    </p:spTree>
    <p:extLst>
      <p:ext uri="{BB962C8B-B14F-4D97-AF65-F5344CB8AC3E}">
        <p14:creationId xmlns:p14="http://schemas.microsoft.com/office/powerpoint/2010/main" val="425426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Poligon Tablolarında İşaretçiler</a:t>
            </a:r>
            <a:endParaRPr lang="en-US" altLang="tr-TR" dirty="0" smtClean="0"/>
          </a:p>
        </p:txBody>
      </p:sp>
      <p:pic>
        <p:nvPicPr>
          <p:cNvPr id="51203" name="AADGHFI0.jpg" descr="AADGHFI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9"/>
          <a:stretch/>
        </p:blipFill>
        <p:spPr bwMode="auto">
          <a:xfrm>
            <a:off x="5429414" y="2564904"/>
            <a:ext cx="3326332" cy="2910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457200" y="1960240"/>
            <a:ext cx="3970784" cy="3845024"/>
          </a:xfrm>
        </p:spPr>
        <p:txBody>
          <a:bodyPr>
            <a:normAutofit fontScale="85000" lnSpcReduction="10000"/>
          </a:bodyPr>
          <a:lstStyle/>
          <a:p>
            <a:r>
              <a:rPr lang="tr-TR" altLang="tr-TR" dirty="0" smtClean="0"/>
              <a:t>Kenar tablosuna yüzey-cihet tablosundaki yüzeyler için veya köşe noktası tablosuna kenar tablosundaki kenarlar için işaretçiler konabilir.</a:t>
            </a:r>
          </a:p>
          <a:p>
            <a:r>
              <a:rPr lang="tr-TR" altLang="tr-TR" dirty="0" smtClean="0"/>
              <a:t>Bu işaretçiler </a:t>
            </a:r>
            <a:r>
              <a:rPr lang="tr-TR" altLang="tr-TR" dirty="0" err="1" smtClean="0"/>
              <a:t>görselleme</a:t>
            </a:r>
            <a:r>
              <a:rPr lang="tr-TR" altLang="tr-TR" dirty="0" smtClean="0"/>
              <a:t> işlemlerini hızlandırır.</a:t>
            </a:r>
          </a:p>
        </p:txBody>
      </p:sp>
    </p:spTree>
    <p:extLst>
      <p:ext uri="{BB962C8B-B14F-4D97-AF65-F5344CB8AC3E}">
        <p14:creationId xmlns:p14="http://schemas.microsoft.com/office/powerpoint/2010/main" val="230412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Afin Kombinasyon ile Nokta Temsili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5266928" cy="4925144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tr-TR" dirty="0" smtClean="0"/>
                  <a:t>Bir üçgen içerisindeki</a:t>
                </a:r>
                <a:r>
                  <a:rPr lang="tr-TR" b="1" dirty="0" smtClean="0"/>
                  <a:t> P </a:t>
                </a:r>
                <a:r>
                  <a:rPr lang="tr-TR" smtClean="0"/>
                  <a:t>noktası </a:t>
                </a:r>
                <a:r>
                  <a:rPr lang="en-US" smtClean="0"/>
                  <a:t>üçgenin </a:t>
                </a:r>
                <a:r>
                  <a:rPr lang="tr-TR" smtClean="0"/>
                  <a:t>köşe </a:t>
                </a:r>
                <a:r>
                  <a:rPr lang="tr-TR" dirty="0" smtClean="0"/>
                  <a:t>noktalarının kombinasyonu şeklinde ifade edilebilir.</a:t>
                </a:r>
              </a:p>
              <a:p>
                <a:pPr>
                  <a:lnSpc>
                    <a:spcPct val="120000"/>
                  </a:lnSpc>
                </a:pPr>
                <a:r>
                  <a:rPr lang="tr-TR" smtClean="0">
                    <a:latin typeface="+mj-lt"/>
                  </a:rPr>
                  <a:t>P</a:t>
                </a:r>
                <a:r>
                  <a:rPr lang="en-US" smtClean="0">
                    <a:latin typeface="+mj-lt"/>
                  </a:rPr>
                  <a:t> noktası</a:t>
                </a:r>
                <a:r>
                  <a:rPr lang="tr-TR" smtClean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tr-TR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tr-T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tr-TR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tr-TR" b="1" dirty="0"/>
                          <m:t>− </m:t>
                        </m:r>
                        <m:sSub>
                          <m:sSubPr>
                            <m:ctrlPr>
                              <a:rPr lang="tr-T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tr-T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tr-TR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tr-TR" smtClean="0">
                    <a:latin typeface="+mj-lt"/>
                  </a:rPr>
                  <a:t>ile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tr-TR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tr-T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tr-TR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tr-TR" b="1" dirty="0"/>
                          <m:t>− </m:t>
                        </m:r>
                        <m:sSub>
                          <m:sSubPr>
                            <m:ctrlPr>
                              <a:rPr lang="tr-T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tr-T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mtClean="0">
                    <a:latin typeface="+mj-lt"/>
                  </a:rPr>
                  <a:t> </a:t>
                </a:r>
                <a:r>
                  <a:rPr lang="tr-TR" dirty="0" smtClean="0">
                    <a:latin typeface="+mj-lt"/>
                  </a:rPr>
                  <a:t>vektörlerinin belirli bir oranıdır.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tr-TR" b="1" i="0" dirty="0">
                        <a:latin typeface="Cambria Math"/>
                      </a:rPr>
                      <m:t>𝐏</m:t>
                    </m:r>
                    <m:r>
                      <a:rPr lang="tr-TR" b="1" i="0" dirty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>
                            <a:latin typeface="Cambria Math"/>
                          </a:rPr>
                          <m:t>𝐩</m:t>
                        </m:r>
                      </m:e>
                      <m:sub>
                        <m:r>
                          <a:rPr lang="tr-TR" b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tr-TR" b="1" i="0" dirty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tr-TR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1" i="0" dirty="0">
                                <a:latin typeface="Cambria Math"/>
                              </a:rPr>
                              <m:t>𝛂</m:t>
                            </m:r>
                          </m:e>
                          <m:sub>
                            <m:r>
                              <a:rPr lang="tr-TR" b="1" i="0" dirty="0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  <m:r>
                          <a:rPr lang="tr-TR" b="1" i="0">
                            <a:latin typeface="Cambria Math"/>
                          </a:rPr>
                          <m:t>(</m:t>
                        </m:r>
                        <m:r>
                          <a:rPr lang="tr-TR" b="1" i="0">
                            <a:latin typeface="Cambria Math"/>
                          </a:rPr>
                          <m:t>𝐩</m:t>
                        </m:r>
                      </m:e>
                      <m:sub>
                        <m:r>
                          <a:rPr lang="tr-TR" b="1" i="0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m:rPr>
                        <m:nor/>
                      </m:rPr>
                      <a:rPr lang="tr-TR" b="1" dirty="0">
                        <a:latin typeface="Cambria Math"/>
                      </a:rPr>
                      <m:t>− </m:t>
                    </m:r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0">
                            <a:latin typeface="Cambria Math"/>
                          </a:rPr>
                          <m:t>𝐩</m:t>
                        </m:r>
                      </m:e>
                      <m:sub>
                        <m:r>
                          <a:rPr lang="tr-TR" b="1" i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tr-TR" b="1" i="0">
                        <a:latin typeface="Cambria Math"/>
                      </a:rPr>
                      <m:t>)</m:t>
                    </m:r>
                    <m:r>
                      <a:rPr lang="tr-TR" b="1" i="0" dirty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tr-TR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0" dirty="0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tr-TR" b="1" i="0" dirty="0">
                            <a:latin typeface="Cambria Math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0">
                            <a:latin typeface="Cambria Math"/>
                          </a:rPr>
                          <m:t>(</m:t>
                        </m:r>
                        <m:r>
                          <a:rPr lang="tr-TR" b="1" i="0">
                            <a:latin typeface="Cambria Math"/>
                          </a:rPr>
                          <m:t>𝐩</m:t>
                        </m:r>
                      </m:e>
                      <m:sub>
                        <m:r>
                          <a:rPr lang="tr-TR" b="1" i="0">
                            <a:latin typeface="Cambria Math"/>
                          </a:rPr>
                          <m:t>𝟑</m:t>
                        </m:r>
                      </m:sub>
                    </m:sSub>
                    <m:r>
                      <m:rPr>
                        <m:nor/>
                      </m:rPr>
                      <a:rPr lang="tr-TR" b="1" dirty="0">
                        <a:latin typeface="Cambria Math"/>
                      </a:rPr>
                      <m:t>− </m:t>
                    </m:r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0">
                            <a:latin typeface="Cambria Math"/>
                          </a:rPr>
                          <m:t>𝐩</m:t>
                        </m:r>
                      </m:e>
                      <m:sub>
                        <m:r>
                          <a:rPr lang="tr-TR" b="1" i="0"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tr-TR" b="1" dirty="0">
                    <a:latin typeface="Cambria Math"/>
                  </a:rPr>
                  <a:t>)</a:t>
                </a:r>
                <a:endParaRPr lang="tr-TR" b="1" dirty="0" smtClean="0">
                  <a:latin typeface="Cambria Math"/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tr-TR" b="1" dirty="0">
                        <a:latin typeface="Cambria Math"/>
                      </a:rPr>
                      <m:t>𝐏</m:t>
                    </m:r>
                    <m:r>
                      <a:rPr lang="tr-TR" b="1" dirty="0">
                        <a:latin typeface="Cambria Math"/>
                      </a:rPr>
                      <m:t>=(</m:t>
                    </m:r>
                    <m:r>
                      <a:rPr lang="tr-TR" b="1" i="0" dirty="0" smtClean="0">
                        <a:latin typeface="Cambria Math"/>
                      </a:rPr>
                      <m:t>𝟏</m:t>
                    </m:r>
                    <m:r>
                      <a:rPr lang="tr-TR" b="1" i="0" dirty="0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tr-TR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dirty="0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tr-TR" b="1" dirty="0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tr-TR" b="1" i="1" dirty="0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tr-TR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dirty="0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tr-TR" b="1" i="0" dirty="0" smtClean="0">
                            <a:latin typeface="Cambria Math"/>
                          </a:rPr>
                          <m:t>𝟑</m:t>
                        </m:r>
                      </m:sub>
                    </m:sSub>
                    <m:r>
                      <a:rPr lang="tr-TR" b="1" i="1" dirty="0" smtClean="0">
                        <a:latin typeface="Cambria Math"/>
                      </a:rPr>
                      <m:t>)</m:t>
                    </m:r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>
                            <a:latin typeface="Cambria Math"/>
                          </a:rPr>
                          <m:t>𝐩</m:t>
                        </m:r>
                      </m:e>
                      <m:sub>
                        <m:r>
                          <a:rPr lang="tr-TR" b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tr-TR" b="1" dirty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tr-TR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1" dirty="0">
                                <a:latin typeface="Cambria Math"/>
                              </a:rPr>
                              <m:t>𝛂</m:t>
                            </m:r>
                          </m:e>
                          <m:sub>
                            <m:r>
                              <a:rPr lang="tr-TR" b="1" dirty="0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  <m:r>
                          <a:rPr lang="tr-TR" b="1">
                            <a:latin typeface="Cambria Math"/>
                          </a:rPr>
                          <m:t>𝐩</m:t>
                        </m:r>
                      </m:e>
                      <m:sub>
                        <m:r>
                          <a:rPr lang="tr-TR" b="1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tr-TR" b="1" dirty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tr-TR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dirty="0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tr-TR" b="1" dirty="0">
                            <a:latin typeface="Cambria Math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>
                            <a:latin typeface="Cambria Math"/>
                          </a:rPr>
                          <m:t>𝐩</m:t>
                        </m:r>
                      </m:e>
                      <m:sub>
                        <m:r>
                          <a:rPr lang="tr-TR" b="1">
                            <a:latin typeface="Cambria Math"/>
                          </a:rPr>
                          <m:t>𝟑</m:t>
                        </m:r>
                      </m:sub>
                    </m:sSub>
                  </m:oMath>
                </a14:m>
                <a:endParaRPr lang="tr-TR" b="1" dirty="0">
                  <a:latin typeface="Cambria Math"/>
                </a:endParaRPr>
              </a:p>
              <a:p>
                <a:pPr lvl="1">
                  <a:lnSpc>
                    <a:spcPct val="120000"/>
                  </a:lnSpc>
                </a:pPr>
                <a:endParaRPr lang="tr-TR" b="1" i="1" dirty="0" smtClean="0">
                  <a:latin typeface="Cambria Math"/>
                </a:endParaRPr>
              </a:p>
              <a:p>
                <a:pPr lvl="1">
                  <a:lnSpc>
                    <a:spcPct val="120000"/>
                  </a:lnSpc>
                </a:pPr>
                <a:endParaRPr lang="tr-TR" b="1" i="1" dirty="0">
                  <a:latin typeface="Cambria Math"/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tr-TR" b="1" dirty="0">
                        <a:latin typeface="Cambria Math"/>
                      </a:rPr>
                      <m:t>𝐏</m:t>
                    </m:r>
                    <m:r>
                      <a:rPr lang="tr-TR" b="1" dirty="0">
                        <a:latin typeface="Cambria Math"/>
                      </a:rPr>
                      <m:t>=</m:t>
                    </m:r>
                  </m:oMath>
                </a14:m>
                <a:r>
                  <a:rPr lang="tr-TR" b="1" dirty="0" smtClean="0"/>
                  <a:t>          </a:t>
                </a:r>
                <a:r>
                  <a:rPr lang="en-US" b="1" dirty="0" smtClean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1" dirty="0">
                            <a:latin typeface="Cambria Math"/>
                            <a:ea typeface="Cambria Math"/>
                          </a:rPr>
                          <m:t>𝜶</m:t>
                        </m:r>
                      </m:e>
                      <m:sub>
                        <m:r>
                          <a:rPr lang="tr-TR" b="1" i="1" dirty="0">
                            <a:latin typeface="Cambria Math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>
                            <a:latin typeface="Cambria Math"/>
                          </a:rPr>
                          <m:t>𝐩</m:t>
                        </m:r>
                      </m:e>
                      <m:sub>
                        <m:r>
                          <a:rPr lang="tr-TR" b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tr-TR" b="1" dirty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tr-TR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1" dirty="0">
                                <a:latin typeface="Cambria Math"/>
                              </a:rPr>
                              <m:t>𝛂</m:t>
                            </m:r>
                          </m:e>
                          <m:sub>
                            <m:r>
                              <a:rPr lang="tr-TR" b="1" dirty="0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  <m:r>
                          <a:rPr lang="tr-TR" b="1">
                            <a:latin typeface="Cambria Math"/>
                          </a:rPr>
                          <m:t>𝐩</m:t>
                        </m:r>
                      </m:e>
                      <m:sub>
                        <m:r>
                          <a:rPr lang="tr-TR" b="1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tr-TR" b="1" dirty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tr-TR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dirty="0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tr-TR" b="1" dirty="0">
                            <a:latin typeface="Cambria Math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>
                            <a:latin typeface="Cambria Math"/>
                          </a:rPr>
                          <m:t>𝐩</m:t>
                        </m:r>
                      </m:e>
                      <m:sub>
                        <m:r>
                          <a:rPr lang="tr-TR" b="1">
                            <a:latin typeface="Cambria Math"/>
                          </a:rPr>
                          <m:t>𝟑</m:t>
                        </m:r>
                      </m:sub>
                    </m:sSub>
                  </m:oMath>
                </a14:m>
                <a:endParaRPr lang="tr-TR" b="1" i="1" dirty="0" smtClean="0">
                  <a:latin typeface="Cambria Math"/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1" dirty="0">
                            <a:latin typeface="Cambria Math"/>
                            <a:ea typeface="Cambria Math"/>
                          </a:rPr>
                          <m:t>𝜶</m:t>
                        </m:r>
                      </m:e>
                      <m:sub>
                        <m:r>
                          <a:rPr lang="tr-TR" b="1" i="1" dirty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tr-TR" b="1" i="1" dirty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tr-TR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1" dirty="0">
                            <a:latin typeface="Cambria Math"/>
                            <a:ea typeface="Cambria Math"/>
                          </a:rPr>
                          <m:t>𝜶</m:t>
                        </m:r>
                      </m:e>
                      <m:sub>
                        <m:r>
                          <a:rPr lang="tr-TR" b="1" i="1" dirty="0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tr-TR" b="1" i="1" dirty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tr-TR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1" dirty="0">
                            <a:latin typeface="Cambria Math"/>
                            <a:ea typeface="Cambria Math"/>
                          </a:rPr>
                          <m:t>𝜶</m:t>
                        </m:r>
                      </m:e>
                      <m:sub>
                        <m:r>
                          <a:rPr lang="tr-TR" b="1" i="1" dirty="0">
                            <a:latin typeface="Cambria Math"/>
                          </a:rPr>
                          <m:t>𝟑</m:t>
                        </m:r>
                      </m:sub>
                    </m:sSub>
                    <m:r>
                      <a:rPr lang="tr-TR" b="1" i="1" dirty="0">
                        <a:latin typeface="Cambria Math"/>
                      </a:rPr>
                      <m:t>=</m:t>
                    </m:r>
                    <m:r>
                      <a:rPr lang="tr-TR" b="1" i="1" dirty="0">
                        <a:latin typeface="Cambria Math"/>
                      </a:rPr>
                      <m:t>𝟏</m:t>
                    </m:r>
                  </m:oMath>
                </a14:m>
                <a:endParaRPr lang="tr-TR" dirty="0"/>
              </a:p>
              <a:p>
                <a:pPr>
                  <a:lnSpc>
                    <a:spcPct val="120000"/>
                  </a:lnSpc>
                </a:pPr>
                <a:endParaRPr lang="tr-TR" dirty="0" smtClean="0">
                  <a:latin typeface="+mj-lt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tr-TR" dirty="0" smtClean="0"/>
                  <a:t>Bu temsil üçgenlerin </a:t>
                </a:r>
                <a:r>
                  <a:rPr lang="tr-TR" dirty="0" err="1" smtClean="0"/>
                  <a:t>barisentrik</a:t>
                </a:r>
                <a:r>
                  <a:rPr lang="tr-TR" dirty="0" smtClean="0"/>
                  <a:t> koordinatlarla temsili olarak bilinir.</a:t>
                </a:r>
                <a:endParaRPr lang="tr-TR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5266928" cy="4925144"/>
              </a:xfrm>
              <a:blipFill>
                <a:blip r:embed="rId2"/>
                <a:stretch>
                  <a:fillRect l="-1042" t="-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ik Üçgen 3"/>
          <p:cNvSpPr/>
          <p:nvPr/>
        </p:nvSpPr>
        <p:spPr>
          <a:xfrm>
            <a:off x="6560033" y="1484532"/>
            <a:ext cx="1684375" cy="2263606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etin kutusu 5"/>
              <p:cNvSpPr txBox="1"/>
              <p:nvPr/>
            </p:nvSpPr>
            <p:spPr>
              <a:xfrm>
                <a:off x="6036108" y="3568564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tr-TR" sz="20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6" name="Metin kutusu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108" y="3568564"/>
                <a:ext cx="523925" cy="400110"/>
              </a:xfrm>
              <a:prstGeom prst="rect">
                <a:avLst/>
              </a:prstGeom>
              <a:blipFill rotWithShape="1"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Metin kutusu 7"/>
              <p:cNvSpPr txBox="1"/>
              <p:nvPr/>
            </p:nvSpPr>
            <p:spPr>
              <a:xfrm>
                <a:off x="6049121" y="1284477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tr-TR" sz="2000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8" name="Metin kutusu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121" y="1284477"/>
                <a:ext cx="523925" cy="400110"/>
              </a:xfrm>
              <a:prstGeom prst="rect">
                <a:avLst/>
              </a:prstGeom>
              <a:blipFill rotWithShape="1"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Metin kutusu 9"/>
              <p:cNvSpPr txBox="1"/>
              <p:nvPr/>
            </p:nvSpPr>
            <p:spPr>
              <a:xfrm>
                <a:off x="8279226" y="3568564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tr-TR" sz="2000" b="1" i="1" smtClean="0">
                              <a:latin typeface="Cambria Math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10" name="Metin kutusu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9226" y="3568564"/>
                <a:ext cx="523925" cy="400110"/>
              </a:xfrm>
              <a:prstGeom prst="rect">
                <a:avLst/>
              </a:prstGeom>
              <a:blipFill rotWithShape="1">
                <a:blip r:embed="rId5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Metin kutusu 11"/>
              <p:cNvSpPr txBox="1"/>
              <p:nvPr/>
            </p:nvSpPr>
            <p:spPr>
              <a:xfrm>
                <a:off x="6889600" y="2636912"/>
                <a:ext cx="4187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000" b="1" i="1" smtClean="0">
                          <a:latin typeface="Cambria Math"/>
                        </a:rPr>
                        <m:t>𝑷</m:t>
                      </m:r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12" name="Metin kutusu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600" y="2636912"/>
                <a:ext cx="418704" cy="4001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Düz Ok Bağlayıcısı 8"/>
          <p:cNvCxnSpPr/>
          <p:nvPr/>
        </p:nvCxnSpPr>
        <p:spPr>
          <a:xfrm flipH="1" flipV="1">
            <a:off x="6560033" y="2908976"/>
            <a:ext cx="1" cy="85964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Düz Ok Bağlayıcısı 12"/>
          <p:cNvCxnSpPr>
            <a:stCxn id="4" idx="2"/>
            <a:endCxn id="4" idx="3"/>
          </p:cNvCxnSpPr>
          <p:nvPr/>
        </p:nvCxnSpPr>
        <p:spPr>
          <a:xfrm>
            <a:off x="6560033" y="3748138"/>
            <a:ext cx="84218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Düz Bağlayıcı 16"/>
          <p:cNvCxnSpPr/>
          <p:nvPr/>
        </p:nvCxnSpPr>
        <p:spPr>
          <a:xfrm>
            <a:off x="6560033" y="2908975"/>
            <a:ext cx="404405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8" name="Düz Bağlayıcı 17"/>
          <p:cNvCxnSpPr/>
          <p:nvPr/>
        </p:nvCxnSpPr>
        <p:spPr>
          <a:xfrm flipV="1">
            <a:off x="6997815" y="2908976"/>
            <a:ext cx="1" cy="83916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Metin kutusu 24"/>
              <p:cNvSpPr txBox="1"/>
              <p:nvPr/>
            </p:nvSpPr>
            <p:spPr>
              <a:xfrm>
                <a:off x="5598103" y="2836967"/>
                <a:ext cx="9914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tr-TR" sz="2000" b="1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tr-TR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2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tr-TR" sz="2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tr-TR" sz="2000" b="1" dirty="0"/>
                            <m:t>− </m:t>
                          </m:r>
                          <m:sSub>
                            <m:sSubPr>
                              <m:ctrlPr>
                                <a:rPr lang="tr-TR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2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tr-TR" sz="20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25" name="Metin kutusu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103" y="2836967"/>
                <a:ext cx="991425" cy="400110"/>
              </a:xfrm>
              <a:prstGeom prst="rect">
                <a:avLst/>
              </a:prstGeom>
              <a:blipFill>
                <a:blip r:embed="rId7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Metin kutusu 30"/>
              <p:cNvSpPr txBox="1"/>
              <p:nvPr/>
            </p:nvSpPr>
            <p:spPr>
              <a:xfrm>
                <a:off x="7021701" y="3778236"/>
                <a:ext cx="9914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tr-TR" sz="2000" b="1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tr-TR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2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tr-TR" sz="20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tr-TR" sz="2000" b="1" dirty="0"/>
                            <m:t>− </m:t>
                          </m:r>
                          <m:sSub>
                            <m:sSubPr>
                              <m:ctrlPr>
                                <a:rPr lang="tr-TR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2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tr-TR" sz="20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31" name="Metin kutusu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701" y="3778236"/>
                <a:ext cx="991425" cy="400110"/>
              </a:xfrm>
              <a:prstGeom prst="rect">
                <a:avLst/>
              </a:prstGeom>
              <a:blipFill>
                <a:blip r:embed="rId8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Sağ Ayraç 31"/>
          <p:cNvSpPr/>
          <p:nvPr/>
        </p:nvSpPr>
        <p:spPr>
          <a:xfrm rot="5400000">
            <a:off x="2154560" y="3621706"/>
            <a:ext cx="576064" cy="1296144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Metin kutusu 32"/>
              <p:cNvSpPr txBox="1"/>
              <p:nvPr/>
            </p:nvSpPr>
            <p:spPr>
              <a:xfrm>
                <a:off x="6056705" y="4700310"/>
                <a:ext cx="2484483" cy="66999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38100">
                <a:solidFill>
                  <a:schemeClr val="accent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tr-TR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dirty="0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tr-TR" b="1" dirty="0"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tr-TR" b="1" dirty="0" smtClean="0"/>
                  <a:t>=0 ise nokta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000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tr-TR" sz="2000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m:rPr>
                        <m:nor/>
                      </m:rPr>
                      <a:rPr lang="tr-TR" sz="2000" b="1" dirty="0"/>
                      <m:t>− </m:t>
                    </m:r>
                    <m:sSub>
                      <m:sSubPr>
                        <m:ctrlPr>
                          <a:rPr lang="tr-TR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000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tr-TR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tr-TR" b="1" dirty="0" smtClean="0"/>
                  <a:t> kenarı üzerindedir.</a:t>
                </a:r>
                <a:endParaRPr lang="tr-TR" b="1" dirty="0"/>
              </a:p>
            </p:txBody>
          </p:sp>
        </mc:Choice>
        <mc:Fallback xmlns="">
          <p:sp>
            <p:nvSpPr>
              <p:cNvPr id="33" name="Metin kutusu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705" y="4700310"/>
                <a:ext cx="2484483" cy="669992"/>
              </a:xfrm>
              <a:prstGeom prst="rect">
                <a:avLst/>
              </a:prstGeom>
              <a:blipFill>
                <a:blip r:embed="rId9"/>
                <a:stretch>
                  <a:fillRect l="-1453" b="-10345"/>
                </a:stretch>
              </a:blipFill>
              <a:ln w="38100"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065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Poligon Tablolarında Bazı Hata Kontrol Testleri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800" dirty="0" smtClean="0"/>
              <a:t>Her köşe noktası en az 2 kenar için listelenir.</a:t>
            </a:r>
          </a:p>
          <a:p>
            <a:r>
              <a:rPr lang="tr-TR" sz="2800" dirty="0" smtClean="0"/>
              <a:t>Her kenar en az bir </a:t>
            </a:r>
            <a:r>
              <a:rPr lang="tr-TR" sz="2800" smtClean="0"/>
              <a:t>poligonun </a:t>
            </a:r>
            <a:r>
              <a:rPr lang="en-US" sz="2800" smtClean="0"/>
              <a:t>(yüzeyin) </a:t>
            </a:r>
            <a:r>
              <a:rPr lang="tr-TR" sz="2800" smtClean="0"/>
              <a:t>parçasıdır</a:t>
            </a:r>
            <a:r>
              <a:rPr lang="tr-TR" sz="2800" dirty="0" smtClean="0"/>
              <a:t>.</a:t>
            </a:r>
          </a:p>
          <a:p>
            <a:r>
              <a:rPr lang="tr-TR" sz="2800" dirty="0" smtClean="0"/>
              <a:t>Her poligon kapalıdır.</a:t>
            </a:r>
          </a:p>
          <a:p>
            <a:r>
              <a:rPr lang="tr-TR" sz="2800" dirty="0" smtClean="0"/>
              <a:t>Her poligonun en az bir paylaşılan kenarı vardır.</a:t>
            </a:r>
          </a:p>
          <a:p>
            <a:r>
              <a:rPr lang="tr-TR" sz="2800" dirty="0" smtClean="0"/>
              <a:t>Kenar tablosu poligonlara işaret ediyorsa kenara ilişkin poligondan kenara işaretçi bulunur.</a:t>
            </a:r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11443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dirty="0" smtClean="0"/>
              <a:t>Yüzey Koordinat Sistemi</a:t>
            </a:r>
            <a:endParaRPr lang="en-US" dirty="0" smtClean="0"/>
          </a:p>
        </p:txBody>
      </p:sp>
      <p:pic>
        <p:nvPicPr>
          <p:cNvPr id="28675" name="AADGHTU0.jpg" descr="AADGHTU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96"/>
          <a:stretch/>
        </p:blipFill>
        <p:spPr bwMode="auto">
          <a:xfrm>
            <a:off x="5627817" y="2492896"/>
            <a:ext cx="3491880" cy="2314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5698976" cy="4925144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tr-TR" dirty="0" smtClean="0"/>
                  <a:t>Bir yüzey konumunda oluşturulmuş yerel bir koordinat sistemi.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tr-TR" dirty="0" smtClean="0"/>
                  <a:t>Yüzey normali (normal </a:t>
                </a:r>
                <a:r>
                  <a:rPr lang="tr-TR" dirty="0" err="1" smtClean="0"/>
                  <a:t>vector</a:t>
                </a:r>
                <a:r>
                  <a:rPr lang="tr-TR" dirty="0" smtClean="0"/>
                  <a:t>) </a:t>
                </a:r>
                <a:r>
                  <a:rPr lang="tr-TR" b="1" dirty="0" smtClean="0"/>
                  <a:t>N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tr-TR" dirty="0" smtClean="0"/>
                  <a:t>Yüzey teğet vektörü (</a:t>
                </a:r>
                <a:r>
                  <a:rPr lang="tr-TR" dirty="0" err="1" smtClean="0"/>
                  <a:t>tangent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vector</a:t>
                </a:r>
                <a:r>
                  <a:rPr lang="tr-TR" dirty="0" smtClean="0"/>
                  <a:t>) </a:t>
                </a:r>
                <a:r>
                  <a:rPr lang="tr-TR" b="1" dirty="0" smtClean="0"/>
                  <a:t>T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tr-TR" b="1" dirty="0" smtClean="0"/>
                  <a:t>N </a:t>
                </a:r>
                <a:r>
                  <a:rPr lang="tr-TR" dirty="0" smtClean="0"/>
                  <a:t>ve </a:t>
                </a:r>
                <a:r>
                  <a:rPr lang="tr-TR" b="1" dirty="0" smtClean="0"/>
                  <a:t>T </a:t>
                </a:r>
                <a:r>
                  <a:rPr lang="tr-TR" dirty="0" smtClean="0"/>
                  <a:t>eksenlerine dik vektör (</a:t>
                </a:r>
                <a:r>
                  <a:rPr lang="tr-TR" dirty="0" err="1" smtClean="0"/>
                  <a:t>binormal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vector</a:t>
                </a:r>
                <a:r>
                  <a:rPr lang="tr-TR" dirty="0" smtClean="0"/>
                  <a:t>) </a:t>
                </a:r>
                <a:r>
                  <a:rPr lang="tr-TR" b="1" dirty="0" smtClean="0"/>
                  <a:t>B</a:t>
                </a:r>
              </a:p>
              <a:p>
                <a:pPr lvl="2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tr-TR" b="1" i="1" smtClean="0">
                        <a:latin typeface="Cambria Math"/>
                      </a:rPr>
                      <m:t>𝑩</m:t>
                    </m:r>
                    <m:r>
                      <a:rPr lang="tr-TR" b="1" i="1" smtClean="0">
                        <a:latin typeface="Cambria Math"/>
                      </a:rPr>
                      <m:t>=</m:t>
                    </m:r>
                    <m:r>
                      <a:rPr lang="tr-TR" b="1" i="1" smtClean="0">
                        <a:latin typeface="Cambria Math"/>
                      </a:rPr>
                      <m:t>𝑻</m:t>
                    </m:r>
                    <m:r>
                      <a:rPr lang="tr-TR" b="1" i="1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tr-TR" b="1" i="1" smtClean="0">
                        <a:latin typeface="Cambria Math"/>
                        <a:ea typeface="Cambria Math"/>
                      </a:rPr>
                      <m:t>𝑵</m:t>
                    </m:r>
                  </m:oMath>
                </a14:m>
                <a:endParaRPr lang="tr-TR" b="1" dirty="0" smtClean="0"/>
              </a:p>
              <a:p>
                <a:pPr>
                  <a:lnSpc>
                    <a:spcPct val="120000"/>
                  </a:lnSpc>
                </a:pPr>
                <a:r>
                  <a:rPr lang="tr-TR" b="1" dirty="0" smtClean="0"/>
                  <a:t>N</a:t>
                </a:r>
                <a:r>
                  <a:rPr lang="tr-TR" dirty="0" smtClean="0"/>
                  <a:t> ve </a:t>
                </a:r>
                <a:r>
                  <a:rPr lang="tr-TR" b="1" dirty="0" smtClean="0"/>
                  <a:t>T</a:t>
                </a:r>
                <a:r>
                  <a:rPr lang="tr-TR" dirty="0" smtClean="0"/>
                  <a:t> doğrultusunda </a:t>
                </a:r>
                <a:r>
                  <a:rPr lang="tr-TR" dirty="0" err="1" smtClean="0"/>
                  <a:t>sarsınımlar</a:t>
                </a:r>
                <a:r>
                  <a:rPr lang="tr-TR" dirty="0" smtClean="0"/>
                  <a:t> (</a:t>
                </a:r>
                <a:r>
                  <a:rPr lang="tr-TR" dirty="0" err="1" smtClean="0"/>
                  <a:t>perturbations</a:t>
                </a:r>
                <a:r>
                  <a:rPr lang="tr-TR" dirty="0" smtClean="0"/>
                  <a:t>) vererek ağaç damarı, mermer şeritleri veya kumaşlardaki çapraz iplik </a:t>
                </a:r>
                <a:r>
                  <a:rPr lang="tr-TR" smtClean="0"/>
                  <a:t>örüntüleri </a:t>
                </a:r>
                <a:r>
                  <a:rPr lang="en-US" smtClean="0"/>
                  <a:t>ile</a:t>
                </a:r>
                <a:r>
                  <a:rPr lang="tr-TR" smtClean="0"/>
                  <a:t> </a:t>
                </a:r>
                <a:r>
                  <a:rPr lang="tr-TR" dirty="0" smtClean="0"/>
                  <a:t>tümsek ve çıkıntı gibi etkiler doku üzerinde modellenebilir.</a:t>
                </a:r>
                <a:endParaRPr lang="tr-TR" dirty="0"/>
              </a:p>
              <a:p>
                <a:pPr lvl="1">
                  <a:lnSpc>
                    <a:spcPct val="120000"/>
                  </a:lnSpc>
                </a:pPr>
                <a:endParaRPr lang="tr-TR" b="1" dirty="0"/>
              </a:p>
              <a:p>
                <a:pPr lvl="1">
                  <a:lnSpc>
                    <a:spcPct val="120000"/>
                  </a:lnSpc>
                </a:pPr>
                <a:endParaRPr lang="tr-TR" b="1" dirty="0" smtClean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5698976" cy="4925144"/>
              </a:xfrm>
              <a:blipFill>
                <a:blip r:embed="rId4"/>
                <a:stretch>
                  <a:fillRect l="-1176" t="-867" r="-1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896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Tel Çerçeve (</a:t>
            </a:r>
            <a:r>
              <a:rPr lang="tr-TR" altLang="tr-TR" dirty="0" err="1" smtClean="0"/>
              <a:t>Wire</a:t>
            </a:r>
            <a:r>
              <a:rPr lang="tr-TR" altLang="tr-TR" dirty="0" smtClean="0"/>
              <a:t> </a:t>
            </a:r>
            <a:r>
              <a:rPr lang="tr-TR" altLang="tr-TR" dirty="0" err="1" smtClean="0"/>
              <a:t>Frame</a:t>
            </a:r>
            <a:r>
              <a:rPr lang="tr-TR" altLang="tr-TR" dirty="0" smtClean="0"/>
              <a:t>) Temsili</a:t>
            </a:r>
            <a:endParaRPr lang="en-US" altLang="tr-TR" dirty="0" smtClean="0"/>
          </a:p>
        </p:txBody>
      </p:sp>
      <p:pic>
        <p:nvPicPr>
          <p:cNvPr id="26627" name="AADGHFG0.jpg" descr="AADGHFG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12"/>
          <a:stretch/>
        </p:blipFill>
        <p:spPr bwMode="auto">
          <a:xfrm>
            <a:off x="5796136" y="1772816"/>
            <a:ext cx="2633412" cy="371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5050904" cy="4565104"/>
          </a:xfrm>
        </p:spPr>
        <p:txBody>
          <a:bodyPr>
            <a:normAutofit fontScale="92500" lnSpcReduction="20000"/>
          </a:bodyPr>
          <a:lstStyle/>
          <a:p>
            <a:r>
              <a:rPr lang="tr-TR" altLang="tr-TR" dirty="0" smtClean="0"/>
              <a:t>Sadece poligonlar kullanılarak oluşturulan görüntülere tel çerçeve adı verilir.</a:t>
            </a:r>
          </a:p>
          <a:p>
            <a:r>
              <a:rPr lang="tr-TR" altLang="tr-TR" dirty="0" smtClean="0"/>
              <a:t>Bir silindir için tel çerçeve temsili.</a:t>
            </a:r>
          </a:p>
          <a:p>
            <a:pPr lvl="1"/>
            <a:r>
              <a:rPr lang="tr-TR" altLang="tr-TR" dirty="0" smtClean="0"/>
              <a:t>poligon ağının sadece üst ve ön görünür yüzü gösterilmiştir.</a:t>
            </a:r>
          </a:p>
          <a:p>
            <a:r>
              <a:rPr lang="tr-TR" dirty="0" smtClean="0"/>
              <a:t>Poligon yüzey parçalarıyla tanımlı nesnelere grafik nesneleri adı verilir.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7384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Alan Doldurma Öğeleri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Eğri bir yüzeyin poligon yüzeyleriyle kestirimi:</a:t>
            </a:r>
            <a:endParaRPr lang="tr-TR" dirty="0"/>
          </a:p>
          <a:p>
            <a:pPr lvl="1"/>
            <a:r>
              <a:rPr lang="tr-TR" dirty="0"/>
              <a:t>Yüzey ağı (</a:t>
            </a:r>
            <a:r>
              <a:rPr lang="fr-FR" dirty="0" smtClean="0"/>
              <a:t>Surface </a:t>
            </a:r>
            <a:r>
              <a:rPr lang="fr-FR" dirty="0" err="1" smtClean="0"/>
              <a:t>mesh</a:t>
            </a:r>
            <a:r>
              <a:rPr lang="tr-TR" dirty="0" smtClean="0"/>
              <a:t>) veya yüzey mozaikleme (</a:t>
            </a:r>
            <a:r>
              <a:rPr lang="fr-FR" dirty="0" smtClean="0"/>
              <a:t>Surface </a:t>
            </a:r>
            <a:r>
              <a:rPr lang="fr-FR" dirty="0" err="1" smtClean="0"/>
              <a:t>tesselation</a:t>
            </a:r>
            <a:r>
              <a:rPr lang="tr-TR" dirty="0" smtClean="0"/>
              <a:t>) olarak adlandırılır.</a:t>
            </a:r>
            <a:endParaRPr lang="fr-FR" dirty="0"/>
          </a:p>
          <a:p>
            <a:pPr lvl="1"/>
            <a:r>
              <a:rPr lang="tr-TR" dirty="0" smtClean="0"/>
              <a:t>Cihet (</a:t>
            </a:r>
            <a:r>
              <a:rPr lang="tr-TR" dirty="0" err="1" smtClean="0"/>
              <a:t>face</a:t>
            </a:r>
            <a:r>
              <a:rPr lang="tr-TR" dirty="0" smtClean="0"/>
              <a:t> veya </a:t>
            </a:r>
            <a:r>
              <a:rPr lang="tr-TR" dirty="0" err="1" smtClean="0"/>
              <a:t>facet</a:t>
            </a:r>
            <a:r>
              <a:rPr lang="tr-TR" dirty="0" smtClean="0"/>
              <a:t>) düzlemsel</a:t>
            </a:r>
            <a:r>
              <a:rPr lang="en-US" dirty="0" smtClean="0"/>
              <a:t>, </a:t>
            </a:r>
            <a:r>
              <a:rPr lang="tr-TR" dirty="0" smtClean="0"/>
              <a:t>parça (</a:t>
            </a:r>
            <a:r>
              <a:rPr lang="en-US" dirty="0" smtClean="0"/>
              <a:t>patch</a:t>
            </a:r>
            <a:r>
              <a:rPr lang="tr-TR" dirty="0" smtClean="0"/>
              <a:t>) </a:t>
            </a:r>
            <a:r>
              <a:rPr lang="tr-TR" dirty="0" err="1" smtClean="0"/>
              <a:t>eğrisel</a:t>
            </a:r>
            <a:r>
              <a:rPr lang="tr-TR" dirty="0" smtClean="0"/>
              <a:t> yapılara denir.</a:t>
            </a:r>
            <a:endParaRPr lang="tr-T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0"/>
          <a:stretch/>
        </p:blipFill>
        <p:spPr bwMode="auto">
          <a:xfrm>
            <a:off x="2088313" y="4310742"/>
            <a:ext cx="5000625" cy="1681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245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85345" y="3539827"/>
            <a:ext cx="2152650" cy="3057525"/>
          </a:xfrm>
          <a:prstGeom prst="rect">
            <a:avLst/>
          </a:prstGeom>
        </p:spPr>
      </p:pic>
      <p:cxnSp>
        <p:nvCxnSpPr>
          <p:cNvPr id="49" name="Straight Arrow Connector 25"/>
          <p:cNvCxnSpPr/>
          <p:nvPr/>
        </p:nvCxnSpPr>
        <p:spPr>
          <a:xfrm flipH="1" flipV="1">
            <a:off x="6949995" y="5244771"/>
            <a:ext cx="718847" cy="1133416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25"/>
          <p:cNvCxnSpPr/>
          <p:nvPr/>
        </p:nvCxnSpPr>
        <p:spPr>
          <a:xfrm flipV="1">
            <a:off x="7664831" y="5586753"/>
            <a:ext cx="278725" cy="735932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Üçgen bir Poligonu Dokulandırma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just"/>
                <a:r>
                  <a:rPr lang="en-US" sz="2800" smtClean="0"/>
                  <a:t>Doku koordinatları da üçgenlerin barisentrik koordinatları kullanılarak haritalandırılabilir.</a:t>
                </a:r>
                <a:endParaRPr lang="en-GB" sz="280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tr-TR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1">
                            <a:latin typeface="Cambria Math"/>
                          </a:rPr>
                          <m:t>𝐩</m:t>
                        </m:r>
                      </m:e>
                      <m:sub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𝐤</m:t>
                        </m:r>
                      </m:sub>
                    </m:sSub>
                  </m:oMath>
                </a14:m>
                <a:r>
                  <a:rPr lang="en-US" sz="240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2400" dirty="0"/>
                  <a:t>) = a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400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1">
                            <a:latin typeface="Cambria Math"/>
                          </a:rPr>
                          <m:t>𝐩</m:t>
                        </m:r>
                      </m:e>
                      <m:sub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GB" sz="2400" dirty="0"/>
                  <a:t>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1">
                            <a:latin typeface="Cambria Math"/>
                          </a:rPr>
                          <m:t>𝐩</m:t>
                        </m:r>
                      </m:e>
                      <m:sub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sz="2400" dirty="0"/>
                  <a:t>)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2400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1">
                            <a:latin typeface="Cambria Math"/>
                          </a:rPr>
                          <m:t>𝐩</m:t>
                        </m:r>
                      </m:e>
                      <m:sub>
                        <m:r>
                          <a:rPr lang="tr-TR" sz="2400" b="1">
                            <a:latin typeface="Cambria Math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GB" sz="2400" dirty="0"/>
                  <a:t>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1">
                            <a:latin typeface="Cambria Math"/>
                          </a:rPr>
                          <m:t>𝐩</m:t>
                        </m:r>
                      </m:e>
                      <m:sub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sz="2400" dirty="0" smtClean="0"/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1">
                            <a:latin typeface="Cambria Math"/>
                          </a:rPr>
                          <m:t>𝐩</m:t>
                        </m:r>
                      </m:e>
                      <m:sub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𝐤</m:t>
                        </m:r>
                      </m:sub>
                    </m:sSub>
                  </m:oMath>
                </a14:m>
                <a:r>
                  <a:rPr lang="en-GB" sz="2400" dirty="0" smtClean="0"/>
                  <a:t>=(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400" dirty="0" smtClean="0"/>
                  <a:t>,</a:t>
                </a:r>
                <a:r>
                  <a:rPr lang="tr-TR" sz="24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400" dirty="0" smtClean="0"/>
                  <a:t>,</a:t>
                </a:r>
                <a:r>
                  <a:rPr lang="tr-TR" sz="24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400" dirty="0" smtClean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2400" dirty="0"/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tr-TR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400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400" dirty="0"/>
                  <a:t>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400" dirty="0"/>
                  <a:t>) </a:t>
                </a:r>
                <a:r>
                  <a:rPr lang="en-GB" sz="240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240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2400" dirty="0"/>
                  <a:t> </a:t>
                </a:r>
                <a:r>
                  <a:rPr lang="en-GB" sz="2400"/>
                  <a:t>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400" smtClean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2400" dirty="0"/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400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400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400" dirty="0"/>
                  <a:t>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400" dirty="0"/>
                  <a:t>)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2400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2400" dirty="0" smtClean="0"/>
                  <a:t>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400" dirty="0"/>
                  <a:t>)</a:t>
                </a:r>
              </a:p>
              <a:p>
                <a:endParaRPr lang="en-GB" sz="2800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tr-TR" sz="2000" dirty="0"/>
              </a:p>
            </p:txBody>
          </p:sp>
        </mc:Choice>
        <mc:Fallback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333" t="-1348" r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6"/>
              <p:cNvSpPr txBox="1">
                <a:spLocks/>
              </p:cNvSpPr>
              <p:nvPr/>
            </p:nvSpPr>
            <p:spPr>
              <a:xfrm>
                <a:off x="6654302" y="3676128"/>
                <a:ext cx="704850" cy="533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14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4302" y="3676128"/>
                <a:ext cx="704850" cy="5334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6"/>
              <p:cNvSpPr txBox="1">
                <a:spLocks/>
              </p:cNvSpPr>
              <p:nvPr/>
            </p:nvSpPr>
            <p:spPr>
              <a:xfrm>
                <a:off x="7299745" y="4454227"/>
                <a:ext cx="704850" cy="533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15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9745" y="4454227"/>
                <a:ext cx="704850" cy="5334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>
            <a:off x="6899695" y="4530427"/>
            <a:ext cx="857250" cy="0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6842545" y="4055675"/>
            <a:ext cx="516607" cy="474752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7301233" y="5805264"/>
            <a:ext cx="367608" cy="553963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7668841" y="5771431"/>
            <a:ext cx="216376" cy="587796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6"/>
              <p:cNvSpPr txBox="1">
                <a:spLocks/>
              </p:cNvSpPr>
              <p:nvPr/>
            </p:nvSpPr>
            <p:spPr>
              <a:xfrm>
                <a:off x="6918744" y="5859660"/>
                <a:ext cx="704850" cy="533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29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744" y="5859660"/>
                <a:ext cx="704850" cy="5334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Content Placeholder 6"/>
              <p:cNvSpPr txBox="1">
                <a:spLocks/>
              </p:cNvSpPr>
              <p:nvPr/>
            </p:nvSpPr>
            <p:spPr>
              <a:xfrm>
                <a:off x="7664830" y="5886464"/>
                <a:ext cx="704850" cy="4222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tr-TR" dirty="0"/>
              </a:p>
            </p:txBody>
          </p:sp>
        </mc:Choice>
        <mc:Fallback>
          <p:sp>
            <p:nvSpPr>
              <p:cNvPr id="30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830" y="5886464"/>
                <a:ext cx="704850" cy="4222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9056" y="4234432"/>
            <a:ext cx="4138678" cy="26235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Metin kutusu 5"/>
              <p:cNvSpPr txBox="1"/>
              <p:nvPr/>
            </p:nvSpPr>
            <p:spPr>
              <a:xfrm>
                <a:off x="6380582" y="4234432"/>
                <a:ext cx="2333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>
                              <a:latin typeface="Cambria Math"/>
                            </a:rPr>
                            <m:t>𝐩</m:t>
                          </m:r>
                        </m:e>
                        <m:sub>
                          <m:r>
                            <a:rPr lang="tr-TR" sz="2000" b="1"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200" b="1"/>
              </a:p>
            </p:txBody>
          </p:sp>
        </mc:Choice>
        <mc:Fallback xmlns="">
          <p:sp>
            <p:nvSpPr>
              <p:cNvPr id="6" name="Metin kutusu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0582" y="4234432"/>
                <a:ext cx="233363" cy="400110"/>
              </a:xfrm>
              <a:prstGeom prst="rect">
                <a:avLst/>
              </a:prstGeom>
              <a:blipFill>
                <a:blip r:embed="rId16"/>
                <a:stretch>
                  <a:fillRect l="-2632" r="-86842"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Metin kutusu 17"/>
              <p:cNvSpPr txBox="1"/>
              <p:nvPr/>
            </p:nvSpPr>
            <p:spPr>
              <a:xfrm>
                <a:off x="7604545" y="3659618"/>
                <a:ext cx="2333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>
                              <a:latin typeface="Cambria Math"/>
                            </a:rPr>
                            <m:t>𝐩</m:t>
                          </m:r>
                        </m:e>
                        <m:sub>
                          <m:r>
                            <a:rPr lang="tr-TR" sz="2000" b="1"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200" b="1"/>
              </a:p>
            </p:txBody>
          </p:sp>
        </mc:Choice>
        <mc:Fallback xmlns="">
          <p:sp>
            <p:nvSpPr>
              <p:cNvPr id="18" name="Metin kutusu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4545" y="3659618"/>
                <a:ext cx="233363" cy="400110"/>
              </a:xfrm>
              <a:prstGeom prst="rect">
                <a:avLst/>
              </a:prstGeom>
              <a:blipFill>
                <a:blip r:embed="rId17"/>
                <a:stretch>
                  <a:fillRect l="-2564" r="-82051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Metin kutusu 18"/>
              <p:cNvSpPr txBox="1"/>
              <p:nvPr/>
            </p:nvSpPr>
            <p:spPr>
              <a:xfrm>
                <a:off x="8180806" y="4182026"/>
                <a:ext cx="2333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>
                              <a:latin typeface="Cambria Math"/>
                            </a:rPr>
                            <m:t>𝐩</m:t>
                          </m:r>
                        </m:e>
                        <m:sub>
                          <m:r>
                            <a:rPr lang="tr-TR" sz="2000" b="1">
                              <a:latin typeface="Cambria Math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3200" b="1"/>
              </a:p>
            </p:txBody>
          </p:sp>
        </mc:Choice>
        <mc:Fallback xmlns="">
          <p:sp>
            <p:nvSpPr>
              <p:cNvPr id="19" name="Metin kutusu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806" y="4182026"/>
                <a:ext cx="233363" cy="400110"/>
              </a:xfrm>
              <a:prstGeom prst="rect">
                <a:avLst/>
              </a:prstGeom>
              <a:blipFill>
                <a:blip r:embed="rId18"/>
                <a:stretch>
                  <a:fillRect l="-2632" r="-86842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Metin kutusu 19"/>
              <p:cNvSpPr txBox="1"/>
              <p:nvPr/>
            </p:nvSpPr>
            <p:spPr>
              <a:xfrm>
                <a:off x="7383089" y="4114323"/>
                <a:ext cx="2333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>
                              <a:latin typeface="Cambria Math"/>
                            </a:rPr>
                            <m:t>𝐩</m:t>
                          </m:r>
                        </m:e>
                        <m:sub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</m:sub>
                      </m:sSub>
                    </m:oMath>
                  </m:oMathPara>
                </a14:m>
                <a:endParaRPr lang="en-US" sz="3200" b="1"/>
              </a:p>
            </p:txBody>
          </p:sp>
        </mc:Choice>
        <mc:Fallback xmlns="">
          <p:sp>
            <p:nvSpPr>
              <p:cNvPr id="20" name="Metin kutusu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3089" y="4114323"/>
                <a:ext cx="233363" cy="400110"/>
              </a:xfrm>
              <a:prstGeom prst="rect">
                <a:avLst/>
              </a:prstGeom>
              <a:blipFill>
                <a:blip r:embed="rId19"/>
                <a:stretch>
                  <a:fillRect l="-2632" r="-89474"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Metin kutusu 37"/>
              <p:cNvSpPr txBox="1"/>
              <p:nvPr/>
            </p:nvSpPr>
            <p:spPr>
              <a:xfrm>
                <a:off x="7018758" y="6378187"/>
                <a:ext cx="14049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tr-T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38" name="Metin kutusu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758" y="6378187"/>
                <a:ext cx="1404936" cy="400110"/>
              </a:xfrm>
              <a:prstGeom prst="rect">
                <a:avLst/>
              </a:prstGeom>
              <a:blipFill>
                <a:blip r:embed="rId20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Metin kutusu 41"/>
              <p:cNvSpPr txBox="1"/>
              <p:nvPr/>
            </p:nvSpPr>
            <p:spPr>
              <a:xfrm>
                <a:off x="6228184" y="4787572"/>
                <a:ext cx="14049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tr-T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42" name="Metin kutusu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4787572"/>
                <a:ext cx="1404936" cy="400110"/>
              </a:xfrm>
              <a:prstGeom prst="rect">
                <a:avLst/>
              </a:prstGeom>
              <a:blipFill>
                <a:blip r:embed="rId21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Metin kutusu 42"/>
              <p:cNvSpPr txBox="1"/>
              <p:nvPr/>
            </p:nvSpPr>
            <p:spPr>
              <a:xfrm>
                <a:off x="7904586" y="5423560"/>
                <a:ext cx="14049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tr-T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43" name="Metin kutusu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4586" y="5423560"/>
                <a:ext cx="1404936" cy="400110"/>
              </a:xfrm>
              <a:prstGeom prst="rect">
                <a:avLst/>
              </a:prstGeom>
              <a:blipFill>
                <a:blip r:embed="rId22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Metin kutusu 43"/>
              <p:cNvSpPr txBox="1"/>
              <p:nvPr/>
            </p:nvSpPr>
            <p:spPr>
              <a:xfrm>
                <a:off x="6839472" y="5466710"/>
                <a:ext cx="14049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tr-T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tr-T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44" name="Metin kutusu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9472" y="5466710"/>
                <a:ext cx="1404936" cy="338554"/>
              </a:xfrm>
              <a:prstGeom prst="rect">
                <a:avLst/>
              </a:prstGeom>
              <a:blipFill>
                <a:blip r:embed="rId26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25"/>
          <p:cNvCxnSpPr/>
          <p:nvPr/>
        </p:nvCxnSpPr>
        <p:spPr>
          <a:xfrm flipH="1" flipV="1">
            <a:off x="6930652" y="5263882"/>
            <a:ext cx="1012904" cy="304721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67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059127"/>
            <a:ext cx="3690053" cy="3863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altLang="tr-TR" dirty="0" smtClean="0"/>
              <a:t>Tel Çerçeve ile Çok Yüzlü Cisim ve </a:t>
            </a:r>
            <a:r>
              <a:rPr lang="tr-TR" altLang="tr-TR" dirty="0" err="1" smtClean="0"/>
              <a:t>Kuadratik</a:t>
            </a:r>
            <a:r>
              <a:rPr lang="tr-TR" altLang="tr-TR" dirty="0" smtClean="0"/>
              <a:t> Yüzey Gösterimleri</a:t>
            </a:r>
            <a:endParaRPr lang="en-US" altLang="tr-TR" dirty="0" smtClean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05" y="2059127"/>
            <a:ext cx="3682479" cy="3863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837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Eğri Şekilleri</a:t>
            </a:r>
            <a:endParaRPr lang="en-US" altLang="tr-TR" dirty="0" smtClean="0"/>
          </a:p>
        </p:txBody>
      </p:sp>
      <p:pic>
        <p:nvPicPr>
          <p:cNvPr id="94211" name="AADGHWM0.jpg" descr="AADGHWM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77"/>
          <a:stretch/>
        </p:blipFill>
        <p:spPr bwMode="auto">
          <a:xfrm>
            <a:off x="487692" y="3887013"/>
            <a:ext cx="8226425" cy="1990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tr-TR" dirty="0" smtClean="0"/>
              <a:t>Polar çember denkleminde yarıçap bilgisi değiştirilerek değişik eğriler elde edilebilir.</a:t>
            </a:r>
          </a:p>
          <a:p>
            <a:pPr lvl="1"/>
            <a:r>
              <a:rPr lang="en-US" altLang="tr-TR" dirty="0" smtClean="0"/>
              <a:t>(</a:t>
            </a:r>
            <a:r>
              <a:rPr lang="en-US" altLang="tr-TR" dirty="0"/>
              <a:t>a) lima</a:t>
            </a:r>
            <a:r>
              <a:rPr lang="tr-TR" altLang="tr-TR" dirty="0"/>
              <a:t>ç</a:t>
            </a:r>
            <a:r>
              <a:rPr lang="en-US" altLang="tr-TR" dirty="0" smtClean="0"/>
              <a:t>on</a:t>
            </a:r>
            <a:r>
              <a:rPr lang="tr-TR" altLang="tr-TR" dirty="0" smtClean="0"/>
              <a:t>, </a:t>
            </a:r>
            <a:r>
              <a:rPr lang="en-US" altLang="tr-TR" dirty="0" smtClean="0"/>
              <a:t>(b</a:t>
            </a:r>
            <a:r>
              <a:rPr lang="en-US" altLang="tr-TR" dirty="0"/>
              <a:t>) </a:t>
            </a:r>
            <a:r>
              <a:rPr lang="en-US" altLang="tr-TR" dirty="0" smtClean="0"/>
              <a:t>cardioid</a:t>
            </a:r>
            <a:r>
              <a:rPr lang="tr-TR" altLang="tr-TR" dirty="0" smtClean="0"/>
              <a:t>, </a:t>
            </a:r>
            <a:r>
              <a:rPr lang="en-US" altLang="tr-TR" dirty="0" smtClean="0"/>
              <a:t>(c</a:t>
            </a:r>
            <a:r>
              <a:rPr lang="en-US" altLang="tr-TR" dirty="0"/>
              <a:t>) </a:t>
            </a:r>
            <a:r>
              <a:rPr lang="tr-TR" altLang="tr-TR" dirty="0" smtClean="0"/>
              <a:t>3-yapraklı eğri</a:t>
            </a:r>
            <a:r>
              <a:rPr lang="en-US" altLang="tr-TR" dirty="0" smtClean="0"/>
              <a:t>, </a:t>
            </a:r>
            <a:r>
              <a:rPr lang="tr-TR" altLang="tr-TR" dirty="0" smtClean="0"/>
              <a:t>         </a:t>
            </a:r>
            <a:r>
              <a:rPr lang="en-US" altLang="tr-TR" dirty="0" smtClean="0"/>
              <a:t>(</a:t>
            </a:r>
            <a:r>
              <a:rPr lang="en-US" altLang="tr-TR" dirty="0"/>
              <a:t>d) </a:t>
            </a:r>
            <a:r>
              <a:rPr lang="tr-TR" altLang="tr-TR" dirty="0" smtClean="0"/>
              <a:t>4-yapraklı eğri ve</a:t>
            </a:r>
            <a:r>
              <a:rPr lang="en-US" altLang="tr-TR" dirty="0" smtClean="0"/>
              <a:t> </a:t>
            </a:r>
            <a:r>
              <a:rPr lang="en-US" altLang="tr-TR" dirty="0"/>
              <a:t>(e) </a:t>
            </a:r>
            <a:r>
              <a:rPr lang="tr-TR" altLang="tr-TR" dirty="0" smtClean="0"/>
              <a:t>spiral</a:t>
            </a:r>
            <a:r>
              <a:rPr lang="en-US" altLang="tr-TR" dirty="0" smtClean="0"/>
              <a:t>.</a:t>
            </a:r>
            <a:endParaRPr lang="tr-TR" dirty="0"/>
          </a:p>
          <a:p>
            <a:pPr lvl="1"/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341553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>
          <a:xfrm>
            <a:off x="668339" y="381000"/>
            <a:ext cx="7805736" cy="685800"/>
          </a:xfrm>
        </p:spPr>
        <p:txBody>
          <a:bodyPr>
            <a:normAutofit fontScale="90000"/>
          </a:bodyPr>
          <a:lstStyle/>
          <a:p>
            <a:r>
              <a:rPr lang="en-US" altLang="tr-TR" dirty="0"/>
              <a:t>OpenGL </a:t>
            </a:r>
            <a:r>
              <a:rPr lang="tr-TR" altLang="tr-TR" dirty="0"/>
              <a:t>Özellik Fonksiyonları Özeti</a:t>
            </a:r>
            <a:endParaRPr lang="en-US" altLang="tr-TR" dirty="0" smtClean="0"/>
          </a:p>
        </p:txBody>
      </p:sp>
      <p:pic>
        <p:nvPicPr>
          <p:cNvPr id="59395" name="tab_05_02a.jpg" descr="tab_05_02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6" b="2308"/>
          <a:stretch/>
        </p:blipFill>
        <p:spPr bwMode="auto">
          <a:xfrm>
            <a:off x="668338" y="1449074"/>
            <a:ext cx="7805737" cy="500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543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altLang="tr-TR" dirty="0"/>
              <a:t>OpenGL </a:t>
            </a:r>
            <a:r>
              <a:rPr lang="tr-TR" altLang="tr-TR" dirty="0"/>
              <a:t>Özellik Fonksiyonları Özeti</a:t>
            </a:r>
            <a:endParaRPr lang="en-US" altLang="tr-TR" dirty="0" smtClean="0"/>
          </a:p>
        </p:txBody>
      </p:sp>
      <p:pic>
        <p:nvPicPr>
          <p:cNvPr id="61443" name="tab_05_02b.jpg" descr="tab_05_02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18"/>
          <a:stretch/>
        </p:blipFill>
        <p:spPr bwMode="auto">
          <a:xfrm>
            <a:off x="364430" y="1813003"/>
            <a:ext cx="8528050" cy="4784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598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tr-TR" dirty="0" smtClean="0"/>
              <a:t>OpenGL </a:t>
            </a:r>
            <a:r>
              <a:rPr lang="tr-TR" altLang="tr-TR" dirty="0" smtClean="0"/>
              <a:t>Özellik Fonksiyonları Özeti</a:t>
            </a:r>
            <a:endParaRPr lang="en-US" altLang="tr-TR" dirty="0" smtClean="0"/>
          </a:p>
        </p:txBody>
      </p:sp>
      <p:pic>
        <p:nvPicPr>
          <p:cNvPr id="63491" name="tab_05_02c.jpg" descr="tab_05_02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0"/>
          <a:stretch/>
        </p:blipFill>
        <p:spPr bwMode="auto">
          <a:xfrm>
            <a:off x="228600" y="1824048"/>
            <a:ext cx="8686800" cy="4557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384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46856" y="2606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tr-TR" smtClean="0"/>
              <a:t>Basit </a:t>
            </a:r>
            <a:r>
              <a:rPr lang="en-US" smtClean="0"/>
              <a:t>Konveks </a:t>
            </a:r>
            <a:r>
              <a:rPr lang="tr-TR" smtClean="0"/>
              <a:t>Poligonlarda </a:t>
            </a:r>
            <a:r>
              <a:rPr lang="tr-TR" dirty="0" smtClean="0"/>
              <a:t>İç Dış Nokta Belirleme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5050904" cy="478112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tr-TR" dirty="0" smtClean="0"/>
              <a:t>Nokta koordinatından sonsuza giden bir yatay doğru belirlenir.</a:t>
            </a:r>
          </a:p>
          <a:p>
            <a:pPr>
              <a:lnSpc>
                <a:spcPct val="120000"/>
              </a:lnSpc>
            </a:pPr>
            <a:r>
              <a:rPr lang="tr-TR" dirty="0" smtClean="0"/>
              <a:t>Doğrunun poligonun kenarlarını kaç kez kestiği belirlenir.</a:t>
            </a:r>
          </a:p>
          <a:p>
            <a:pPr>
              <a:lnSpc>
                <a:spcPct val="120000"/>
              </a:lnSpc>
            </a:pPr>
            <a:r>
              <a:rPr lang="tr-TR" dirty="0" smtClean="0"/>
              <a:t>Nokta şu durumlarda poligonun içinde kabul edilir:</a:t>
            </a:r>
          </a:p>
          <a:p>
            <a:pPr lvl="1">
              <a:lnSpc>
                <a:spcPct val="120000"/>
              </a:lnSpc>
            </a:pPr>
            <a:r>
              <a:rPr lang="tr-TR" dirty="0" smtClean="0"/>
              <a:t>Kesim sayısı tek olduğunda</a:t>
            </a:r>
          </a:p>
          <a:p>
            <a:pPr lvl="1">
              <a:lnSpc>
                <a:spcPct val="120000"/>
              </a:lnSpc>
            </a:pPr>
            <a:r>
              <a:rPr lang="tr-TR" dirty="0" smtClean="0"/>
              <a:t>Bir poligon kenarı üzerinde yer aldığında</a:t>
            </a:r>
          </a:p>
          <a:p>
            <a:pPr>
              <a:lnSpc>
                <a:spcPct val="120000"/>
              </a:lnSpc>
            </a:pPr>
            <a:r>
              <a:rPr lang="tr-TR" dirty="0" smtClean="0"/>
              <a:t>Eğer bu koşulların hiç biri tutmuyorsa nokta poligonun dışında kabul edilir.</a:t>
            </a:r>
            <a:endParaRPr lang="tr-TR" dirty="0"/>
          </a:p>
        </p:txBody>
      </p:sp>
      <p:sp>
        <p:nvSpPr>
          <p:cNvPr id="4" name="Düzgün Beşgen 3"/>
          <p:cNvSpPr/>
          <p:nvPr/>
        </p:nvSpPr>
        <p:spPr>
          <a:xfrm>
            <a:off x="5652120" y="2185549"/>
            <a:ext cx="3024336" cy="2952328"/>
          </a:xfrm>
          <a:prstGeom prst="pentagon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6" name="Düz Ok Bağlayıcısı 5"/>
          <p:cNvCxnSpPr/>
          <p:nvPr/>
        </p:nvCxnSpPr>
        <p:spPr>
          <a:xfrm>
            <a:off x="6804248" y="3356992"/>
            <a:ext cx="2339752" cy="15389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Metin kutusu 6"/>
              <p:cNvSpPr txBox="1"/>
              <p:nvPr/>
            </p:nvSpPr>
            <p:spPr>
              <a:xfrm>
                <a:off x="6542285" y="2972271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tr-TR" sz="20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7" name="Metin kutusu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285" y="2972271"/>
                <a:ext cx="523925" cy="400110"/>
              </a:xfrm>
              <a:prstGeom prst="rect">
                <a:avLst/>
              </a:prstGeom>
              <a:blipFill rotWithShape="1">
                <a:blip r:embed="rId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Düz Ok Bağlayıcısı 8"/>
          <p:cNvCxnSpPr/>
          <p:nvPr/>
        </p:nvCxnSpPr>
        <p:spPr>
          <a:xfrm>
            <a:off x="5652120" y="4941168"/>
            <a:ext cx="3491880" cy="15389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Metin kutusu 9"/>
              <p:cNvSpPr txBox="1"/>
              <p:nvPr/>
            </p:nvSpPr>
            <p:spPr>
              <a:xfrm>
                <a:off x="5390157" y="4556447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tr-TR" sz="2000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10" name="Metin kutusu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157" y="4556447"/>
                <a:ext cx="523925" cy="400110"/>
              </a:xfrm>
              <a:prstGeom prst="rect">
                <a:avLst/>
              </a:prstGeom>
              <a:blipFill rotWithShape="1"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Düz Ok Bağlayıcısı 11"/>
          <p:cNvCxnSpPr/>
          <p:nvPr/>
        </p:nvCxnSpPr>
        <p:spPr>
          <a:xfrm>
            <a:off x="7506580" y="4221088"/>
            <a:ext cx="1637420" cy="15389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Metin kutusu 12"/>
              <p:cNvSpPr txBox="1"/>
              <p:nvPr/>
            </p:nvSpPr>
            <p:spPr>
              <a:xfrm>
                <a:off x="7244617" y="3836367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tr-TR" sz="2000" b="1" i="1" smtClean="0">
                              <a:latin typeface="Cambria Math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13" name="Metin kutusu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617" y="3836367"/>
                <a:ext cx="523925" cy="400110"/>
              </a:xfrm>
              <a:prstGeom prst="rect">
                <a:avLst/>
              </a:prstGeom>
              <a:blipFill rotWithShape="1">
                <a:blip r:embed="rId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Düz Ok Bağlayıcısı 14"/>
          <p:cNvCxnSpPr/>
          <p:nvPr/>
        </p:nvCxnSpPr>
        <p:spPr>
          <a:xfrm>
            <a:off x="7164288" y="2780928"/>
            <a:ext cx="1979712" cy="15389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Metin kutusu 15"/>
              <p:cNvSpPr txBox="1"/>
              <p:nvPr/>
            </p:nvSpPr>
            <p:spPr>
              <a:xfrm>
                <a:off x="6902325" y="2396207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tr-TR" sz="2000" b="1" i="1" smtClean="0">
                              <a:latin typeface="Cambria Math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16" name="Metin kutusu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325" y="2396207"/>
                <a:ext cx="523925" cy="400110"/>
              </a:xfrm>
              <a:prstGeom prst="rect">
                <a:avLst/>
              </a:prstGeom>
              <a:blipFill rotWithShape="1">
                <a:blip r:embed="rId5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Düz Ok Bağlayıcısı 22"/>
          <p:cNvCxnSpPr/>
          <p:nvPr/>
        </p:nvCxnSpPr>
        <p:spPr>
          <a:xfrm>
            <a:off x="6074741" y="4581402"/>
            <a:ext cx="3069259" cy="15389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Metin kutusu 23"/>
              <p:cNvSpPr txBox="1"/>
              <p:nvPr/>
            </p:nvSpPr>
            <p:spPr>
              <a:xfrm>
                <a:off x="5812778" y="4196681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tr-TR" sz="2000" b="1" i="1" smtClean="0">
                              <a:latin typeface="Cambria Math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24" name="Metin kutusu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778" y="4196681"/>
                <a:ext cx="523925" cy="400110"/>
              </a:xfrm>
              <a:prstGeom prst="rect">
                <a:avLst/>
              </a:prstGeom>
              <a:blipFill rotWithShape="1">
                <a:blip r:embed="rId6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Düz Ok Bağlayıcısı 25"/>
          <p:cNvCxnSpPr>
            <a:stCxn id="27" idx="2"/>
          </p:cNvCxnSpPr>
          <p:nvPr/>
        </p:nvCxnSpPr>
        <p:spPr>
          <a:xfrm>
            <a:off x="6956648" y="2396207"/>
            <a:ext cx="2187352" cy="0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Metin kutusu 26"/>
              <p:cNvSpPr txBox="1"/>
              <p:nvPr/>
            </p:nvSpPr>
            <p:spPr>
              <a:xfrm>
                <a:off x="6694685" y="1996097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tr-TR" sz="2000" b="1" i="1" smtClean="0">
                              <a:latin typeface="Cambria Math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27" name="Metin kutusu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685" y="1996097"/>
                <a:ext cx="523925" cy="400110"/>
              </a:xfrm>
              <a:prstGeom prst="rect">
                <a:avLst/>
              </a:prstGeom>
              <a:blipFill rotWithShape="1">
                <a:blip r:embed="rId7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772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GLUT </a:t>
            </a:r>
            <a:r>
              <a:rPr lang="en-US" smtClean="0"/>
              <a:t>ve GLFW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800" dirty="0" err="1" smtClean="0"/>
              <a:t>OpenGL’e</a:t>
            </a:r>
            <a:r>
              <a:rPr lang="tr-TR" sz="2800" dirty="0" smtClean="0"/>
              <a:t> yardımcı </a:t>
            </a:r>
            <a:r>
              <a:rPr lang="tr-TR" sz="2800" smtClean="0"/>
              <a:t>ayrı bir</a:t>
            </a:r>
            <a:r>
              <a:rPr lang="en-US" sz="2800" smtClean="0"/>
              <a:t>er</a:t>
            </a:r>
            <a:r>
              <a:rPr lang="tr-TR" sz="2800" smtClean="0"/>
              <a:t> </a:t>
            </a:r>
            <a:r>
              <a:rPr lang="tr-TR" sz="2800" dirty="0" smtClean="0"/>
              <a:t>kütüphanedir.</a:t>
            </a:r>
            <a:endParaRPr lang="tr-TR" sz="2800" dirty="0"/>
          </a:p>
          <a:p>
            <a:r>
              <a:rPr lang="tr-TR" sz="2800" dirty="0" smtClean="0"/>
              <a:t>Taşınabilir (</a:t>
            </a:r>
            <a:r>
              <a:rPr lang="en-US" sz="2800" dirty="0" smtClean="0"/>
              <a:t>portable</a:t>
            </a:r>
            <a:r>
              <a:rPr lang="tr-TR" sz="2800" smtClean="0"/>
              <a:t>) pencereleme ara yüz</a:t>
            </a:r>
            <a:r>
              <a:rPr lang="en-US" sz="2800" smtClean="0"/>
              <a:t>lerini</a:t>
            </a:r>
            <a:r>
              <a:rPr lang="tr-TR" sz="2800" smtClean="0"/>
              <a:t> içerir</a:t>
            </a:r>
            <a:r>
              <a:rPr lang="en-US" sz="2800" smtClean="0"/>
              <a:t>.</a:t>
            </a:r>
            <a:endParaRPr lang="en-US" sz="2800" dirty="0"/>
          </a:p>
          <a:p>
            <a:r>
              <a:rPr lang="en-US" sz="2800" dirty="0" smtClean="0"/>
              <a:t>OpenGL </a:t>
            </a:r>
            <a:r>
              <a:rPr lang="tr-TR" sz="2800" dirty="0" smtClean="0"/>
              <a:t>uygulamalarının çıktısını göstermeye </a:t>
            </a:r>
            <a:r>
              <a:rPr lang="tr-TR" sz="2800" smtClean="0"/>
              <a:t>yardımcı olur</a:t>
            </a:r>
            <a:r>
              <a:rPr lang="en-US" sz="2800" smtClean="0"/>
              <a:t>lar.</a:t>
            </a:r>
            <a:endParaRPr lang="en-US" sz="2800" dirty="0"/>
          </a:p>
          <a:p>
            <a:r>
              <a:rPr lang="en-US" sz="2800" smtClean="0"/>
              <a:t>İlgilendikleri</a:t>
            </a:r>
            <a:r>
              <a:rPr lang="tr-TR" sz="2800" smtClean="0"/>
              <a:t> işlemler</a:t>
            </a:r>
            <a:r>
              <a:rPr lang="en-US" sz="2800" smtClean="0"/>
              <a:t>,</a:t>
            </a:r>
            <a:endParaRPr lang="tr-TR" sz="2800" dirty="0"/>
          </a:p>
          <a:p>
            <a:pPr lvl="1"/>
            <a:r>
              <a:rPr lang="tr-TR" sz="2400" dirty="0" smtClean="0"/>
              <a:t>Pencere oluşturma</a:t>
            </a:r>
          </a:p>
          <a:p>
            <a:pPr lvl="1"/>
            <a:r>
              <a:rPr lang="tr-TR" sz="2400" dirty="0" smtClean="0"/>
              <a:t>İşletim sistemi çağrıları</a:t>
            </a:r>
          </a:p>
          <a:p>
            <a:pPr lvl="2"/>
            <a:r>
              <a:rPr lang="tr-TR" sz="2000" dirty="0" smtClean="0"/>
              <a:t>Fare tıklamaları, hareketleri, klavye girdisi vb.</a:t>
            </a:r>
          </a:p>
          <a:p>
            <a:pPr lvl="1"/>
            <a:r>
              <a:rPr lang="tr-TR" sz="2400" dirty="0" smtClean="0"/>
              <a:t>Geri bildirimler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244859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Etkileşimli Uygulama Tasarımı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525963"/>
          </a:xfrm>
        </p:spPr>
        <p:txBody>
          <a:bodyPr>
            <a:normAutofit/>
          </a:bodyPr>
          <a:lstStyle/>
          <a:p>
            <a:r>
              <a:rPr lang="en-US" sz="2800" smtClean="0"/>
              <a:t>Tipik bir etkileşimli OpenGL u</a:t>
            </a:r>
            <a:r>
              <a:rPr lang="tr-TR" sz="2800" smtClean="0"/>
              <a:t>ygulama</a:t>
            </a:r>
            <a:r>
              <a:rPr lang="en-US" sz="2800" smtClean="0"/>
              <a:t>sının</a:t>
            </a:r>
            <a:r>
              <a:rPr lang="tr-TR" sz="2800" smtClean="0"/>
              <a:t> </a:t>
            </a:r>
            <a:r>
              <a:rPr lang="en-US" sz="2800" smtClean="0"/>
              <a:t>sözde kodu</a:t>
            </a:r>
            <a:endParaRPr lang="tr-TR" sz="2800" dirty="0"/>
          </a:p>
          <a:p>
            <a:pPr lvl="1"/>
            <a:r>
              <a:rPr lang="tr-TR" sz="2400" smtClean="0"/>
              <a:t>Pencereyi düzenleyip aç</a:t>
            </a:r>
            <a:r>
              <a:rPr lang="en-US" sz="2400" smtClean="0"/>
              <a:t>.</a:t>
            </a:r>
            <a:endParaRPr lang="tr-TR" sz="2400" smtClean="0"/>
          </a:p>
          <a:p>
            <a:pPr lvl="1"/>
            <a:r>
              <a:rPr lang="tr-TR" sz="2400" smtClean="0"/>
              <a:t>OpenGL durumunu ilklendir</a:t>
            </a:r>
            <a:r>
              <a:rPr lang="en-US" sz="2400" smtClean="0"/>
              <a:t>.</a:t>
            </a:r>
            <a:endParaRPr lang="tr-TR" sz="2400" smtClean="0"/>
          </a:p>
          <a:p>
            <a:pPr lvl="1"/>
            <a:r>
              <a:rPr lang="tr-TR" sz="2400" smtClean="0"/>
              <a:t>Girdi </a:t>
            </a:r>
            <a:r>
              <a:rPr lang="tr-TR" sz="2400" dirty="0" smtClean="0"/>
              <a:t>geri bildirim </a:t>
            </a:r>
            <a:r>
              <a:rPr lang="tr-TR" sz="2400" smtClean="0"/>
              <a:t>fonksiyonlarını kayıtla</a:t>
            </a:r>
            <a:r>
              <a:rPr lang="en-US" sz="2400" smtClean="0"/>
              <a:t>.</a:t>
            </a:r>
            <a:endParaRPr lang="tr-TR" sz="2400" dirty="0"/>
          </a:p>
          <a:p>
            <a:pPr lvl="2"/>
            <a:r>
              <a:rPr lang="tr-TR" sz="2000" dirty="0" smtClean="0"/>
              <a:t>görselleştir (</a:t>
            </a:r>
            <a:r>
              <a:rPr lang="tr-TR" sz="2000" dirty="0" err="1" smtClean="0"/>
              <a:t>render</a:t>
            </a:r>
            <a:r>
              <a:rPr lang="tr-TR" sz="2000" dirty="0" smtClean="0"/>
              <a:t>)</a:t>
            </a:r>
            <a:endParaRPr lang="tr-TR" sz="2000" dirty="0"/>
          </a:p>
          <a:p>
            <a:pPr lvl="2"/>
            <a:r>
              <a:rPr lang="tr-TR" sz="2000" dirty="0" smtClean="0"/>
              <a:t>yeniden boyutla (</a:t>
            </a:r>
            <a:r>
              <a:rPr lang="tr-TR" sz="2000" dirty="0" err="1" smtClean="0"/>
              <a:t>resize</a:t>
            </a:r>
            <a:r>
              <a:rPr lang="tr-TR" sz="2000" dirty="0" smtClean="0"/>
              <a:t>)</a:t>
            </a:r>
            <a:endParaRPr lang="tr-TR" sz="2000" dirty="0"/>
          </a:p>
          <a:p>
            <a:pPr lvl="2"/>
            <a:r>
              <a:rPr lang="tr-TR" sz="2000" dirty="0" smtClean="0"/>
              <a:t>girdi oku: klavye, fare vb. donanımdan</a:t>
            </a:r>
            <a:endParaRPr lang="en-US" sz="2000" dirty="0"/>
          </a:p>
          <a:p>
            <a:pPr lvl="1"/>
            <a:r>
              <a:rPr lang="tr-TR" sz="2400" dirty="0" smtClean="0"/>
              <a:t>Olay işleme </a:t>
            </a:r>
            <a:r>
              <a:rPr lang="tr-TR" sz="2400" smtClean="0"/>
              <a:t>döngüsüne gir</a:t>
            </a:r>
            <a:r>
              <a:rPr lang="en-US" sz="2400" smtClean="0"/>
              <a:t>.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44212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Tipik Etkileşimli </a:t>
            </a:r>
            <a:r>
              <a:rPr lang="tr-TR" smtClean="0"/>
              <a:t>OpenGL Uygulama</a:t>
            </a:r>
            <a:r>
              <a:rPr lang="en-US" smtClean="0"/>
              <a:t>ları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647" y="2105047"/>
            <a:ext cx="6327976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774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Durum İlklendirme Fonksiyonları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000"/>
              <a:t>Tüm diğer fonksiyonlardan önce çağrılır.</a:t>
            </a:r>
          </a:p>
          <a:p>
            <a:r>
              <a:rPr lang="en-US" sz="2000"/>
              <a:t>P</a:t>
            </a:r>
            <a:r>
              <a:rPr lang="tr-TR" sz="2000"/>
              <a:t>encere</a:t>
            </a:r>
            <a:r>
              <a:rPr lang="en-US" sz="2000"/>
              <a:t>leme</a:t>
            </a:r>
            <a:r>
              <a:rPr lang="tr-TR" sz="2000"/>
              <a:t> sistemi ile ilgili argümanları işler ve OpenGL’i başlatır.</a:t>
            </a:r>
          </a:p>
          <a:p>
            <a:r>
              <a:rPr lang="en-US" sz="2000" smtClean="0"/>
              <a:t>GLUT: </a:t>
            </a:r>
            <a:r>
              <a:rPr lang="tr-TR" sz="2000"/>
              <a:t>glutInit() </a:t>
            </a:r>
            <a:endParaRPr lang="en-US" sz="2000" smtClean="0"/>
          </a:p>
          <a:p>
            <a:pPr lvl="1"/>
            <a:r>
              <a:rPr lang="en-US" sz="1800"/>
              <a:t>main program</a:t>
            </a:r>
            <a:r>
              <a:rPr lang="tr-TR" sz="1800"/>
              <a:t>ına verilen</a:t>
            </a:r>
            <a:r>
              <a:rPr lang="en-US" sz="1800"/>
              <a:t> (argc</a:t>
            </a:r>
            <a:r>
              <a:rPr lang="tr-TR" sz="1800"/>
              <a:t>,</a:t>
            </a:r>
            <a:r>
              <a:rPr lang="en-US" sz="1800"/>
              <a:t> argv)</a:t>
            </a:r>
            <a:r>
              <a:rPr lang="tr-TR" sz="1800"/>
              <a:t> argümanlarını alır.</a:t>
            </a:r>
          </a:p>
          <a:p>
            <a:pPr lvl="2"/>
            <a:r>
              <a:rPr lang="tr-TR" sz="1600"/>
              <a:t>Komut isteminden argüman vererek fonksiyon çağıran tipik bir</a:t>
            </a:r>
            <a:r>
              <a:rPr lang="en-US" sz="1600"/>
              <a:t> Unix </a:t>
            </a:r>
            <a:r>
              <a:rPr lang="tr-TR" sz="1600"/>
              <a:t>ortamını varsayar</a:t>
            </a:r>
            <a:r>
              <a:rPr lang="tr-TR" sz="1600" smtClean="0"/>
              <a:t>.</a:t>
            </a:r>
            <a:endParaRPr lang="en-US" sz="1600" smtClean="0"/>
          </a:p>
          <a:p>
            <a:r>
              <a:rPr lang="en-US" sz="2000" smtClean="0"/>
              <a:t>GLFW: </a:t>
            </a:r>
            <a:r>
              <a:rPr lang="en-US" sz="2000"/>
              <a:t>glfwInit</a:t>
            </a:r>
            <a:r>
              <a:rPr lang="en-US" sz="2000" smtClean="0"/>
              <a:t>()</a:t>
            </a:r>
          </a:p>
          <a:p>
            <a:pPr lvl="1"/>
            <a:r>
              <a:rPr lang="en-US" sz="1800" smtClean="0"/>
              <a:t>Argüman almaz.</a:t>
            </a:r>
          </a:p>
          <a:p>
            <a:r>
              <a:rPr lang="en-US" sz="2000" smtClean="0"/>
              <a:t>glfwWindowHint ile kullanılacak OpenGL versiyonu ve profile şu sabitlerle ayarlanabilir.</a:t>
            </a:r>
          </a:p>
          <a:p>
            <a:pPr lvl="1"/>
            <a:r>
              <a:rPr lang="en-US" sz="1800" smtClean="0"/>
              <a:t>GLFW_CONTEXT_VERSION_MAJOR</a:t>
            </a:r>
          </a:p>
          <a:p>
            <a:pPr lvl="1"/>
            <a:r>
              <a:rPr lang="en-US" sz="1800" smtClean="0"/>
              <a:t>GLFW_CONTEXT_VERSION_MINOR</a:t>
            </a:r>
          </a:p>
          <a:p>
            <a:pPr lvl="1"/>
            <a:r>
              <a:rPr lang="en-US" sz="1800" smtClean="0"/>
              <a:t>GLFW_OPENGL_PROFILE, GLFW_OPENGL_CORE_PROFILE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78755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GLUT ile Gösterim Modu Ayarı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tr-TR"/>
              <a:t>Çerçeve tamponu</a:t>
            </a:r>
            <a:r>
              <a:rPr lang="en-US"/>
              <a:t> </a:t>
            </a:r>
            <a:r>
              <a:rPr lang="tr-TR"/>
              <a:t>(</a:t>
            </a:r>
            <a:r>
              <a:rPr lang="en-US"/>
              <a:t>Frame buffer</a:t>
            </a:r>
            <a:r>
              <a:rPr lang="tr-TR"/>
              <a:t>)</a:t>
            </a:r>
          </a:p>
          <a:p>
            <a:pPr lvl="1">
              <a:lnSpc>
                <a:spcPct val="120000"/>
              </a:lnSpc>
            </a:pPr>
            <a:r>
              <a:rPr lang="tr-TR"/>
              <a:t>Ana hafızada grafik resminin saklandığı özel 2-B bir dizidir.</a:t>
            </a:r>
          </a:p>
          <a:p>
            <a:pPr lvl="1">
              <a:lnSpc>
                <a:spcPct val="120000"/>
              </a:lnSpc>
            </a:pPr>
            <a:r>
              <a:rPr lang="en-US"/>
              <a:t>OpenGL </a:t>
            </a:r>
            <a:r>
              <a:rPr lang="tr-TR"/>
              <a:t>çerçeve tamponunun gelişmiş bir türünü kullanır.</a:t>
            </a:r>
          </a:p>
          <a:p>
            <a:pPr lvl="2">
              <a:lnSpc>
                <a:spcPct val="120000"/>
              </a:lnSpc>
            </a:pPr>
            <a:r>
              <a:rPr lang="tr-TR"/>
              <a:t>Bu tampon derinlik bilgisini de ayrıca barındırır.</a:t>
            </a:r>
          </a:p>
          <a:p>
            <a:pPr>
              <a:lnSpc>
                <a:spcPct val="120000"/>
              </a:lnSpc>
            </a:pPr>
            <a:r>
              <a:rPr lang="tr-TR" smtClean="0"/>
              <a:t>glutInitDisplayMode()</a:t>
            </a:r>
            <a:r>
              <a:rPr lang="en-US" smtClean="0"/>
              <a:t> </a:t>
            </a:r>
            <a:r>
              <a:rPr lang="en-US"/>
              <a:t>OpenGL</a:t>
            </a:r>
            <a:r>
              <a:rPr lang="tr-TR"/>
              <a:t>’in çerçeve tamponunu nasıl başlatacağı ile ilgili ilklendirmeleri gerçekleştirir</a:t>
            </a:r>
            <a:r>
              <a:rPr lang="tr-TR" smtClean="0"/>
              <a:t>.</a:t>
            </a:r>
            <a:endParaRPr lang="tr-TR" dirty="0" smtClean="0"/>
          </a:p>
          <a:p>
            <a:pPr lvl="1">
              <a:lnSpc>
                <a:spcPct val="120000"/>
              </a:lnSpc>
            </a:pPr>
            <a:r>
              <a:rPr lang="en-US" smtClean="0"/>
              <a:t>Ç</a:t>
            </a:r>
            <a:r>
              <a:rPr lang="tr-TR" smtClean="0"/>
              <a:t>erçeve </a:t>
            </a:r>
            <a:r>
              <a:rPr lang="tr-TR" dirty="0" smtClean="0"/>
              <a:t>tamponundaki piksellere atamada kullanılacak renklerin hangi derinlikte (bit sayısı) temsil edileceği ile </a:t>
            </a:r>
            <a:r>
              <a:rPr lang="tr-TR" smtClean="0"/>
              <a:t>ilgili </a:t>
            </a:r>
            <a:r>
              <a:rPr lang="en-US" smtClean="0"/>
              <a:t>sistemi </a:t>
            </a:r>
            <a:r>
              <a:rPr lang="tr-TR" smtClean="0"/>
              <a:t>bilgilendirir</a:t>
            </a:r>
            <a:r>
              <a:rPr lang="tr-TR" dirty="0" smtClean="0"/>
              <a:t>.</a:t>
            </a:r>
          </a:p>
          <a:p>
            <a:pPr lvl="1">
              <a:lnSpc>
                <a:spcPct val="120000"/>
              </a:lnSpc>
            </a:pPr>
            <a:r>
              <a:rPr lang="tr-TR" dirty="0" smtClean="0"/>
              <a:t>Mantıksal veya işlevi ( | ) ile birleştirilmiş birden fazla seçeneği argüman olarak alır.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8292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mtClean="0"/>
              <a:t>glutInitDisplayMode()</a:t>
            </a:r>
            <a:r>
              <a:rPr lang="en-US" smtClean="0"/>
              <a:t> </a:t>
            </a:r>
            <a:r>
              <a:rPr lang="tr-TR" smtClean="0"/>
              <a:t>Argüman</a:t>
            </a:r>
            <a:r>
              <a:rPr lang="en-US" smtClean="0"/>
              <a:t>ları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o 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709682" y="2672917"/>
              <a:ext cx="6102678" cy="209036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816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64451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57176">
                    <a:tc>
                      <a:txBody>
                        <a:bodyPr/>
                        <a:lstStyle/>
                        <a:p>
                          <a:r>
                            <a:rPr lang="tr-TR" sz="1400" dirty="0" smtClean="0"/>
                            <a:t>Gösterim </a:t>
                          </a:r>
                          <a:r>
                            <a:rPr lang="tr-TR" sz="1400" dirty="0" err="1" smtClean="0"/>
                            <a:t>Modu</a:t>
                          </a:r>
                          <a:endParaRPr lang="tr-TR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tr-TR" sz="1400" dirty="0" smtClean="0"/>
                            <a:t>Anlamı</a:t>
                          </a:r>
                          <a:endParaRPr lang="tr-TR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80709">
                    <a:tc>
                      <a:txBody>
                        <a:bodyPr/>
                        <a:lstStyle/>
                        <a:p>
                          <a:r>
                            <a:rPr lang="tr-TR" sz="1400" dirty="0" smtClean="0"/>
                            <a:t>GLUT_RGB</a:t>
                          </a:r>
                        </a:p>
                        <a:p>
                          <a:r>
                            <a:rPr lang="tr-TR" sz="1400" dirty="0" smtClean="0"/>
                            <a:t>GLUT_RGBA</a:t>
                          </a:r>
                        </a:p>
                        <a:p>
                          <a:r>
                            <a:rPr lang="tr-TR" sz="1400" dirty="0" smtClean="0"/>
                            <a:t>GLUT_INDEX</a:t>
                          </a:r>
                          <a:endParaRPr lang="tr-TR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tr-TR" sz="1400" dirty="0" smtClean="0"/>
                            <a:t>RGB renklerini kullan</a:t>
                          </a:r>
                        </a:p>
                        <a:p>
                          <a:r>
                            <a:rPr lang="tr-TR" sz="1400" dirty="0" smtClean="0"/>
                            <a:t>RGB renkleri ve </a:t>
                          </a:r>
                          <a14:m>
                            <m:oMath xmlns:m="http://schemas.openxmlformats.org/officeDocument/2006/math">
                              <m:r>
                                <a:rPr lang="tr-TR" sz="1400" i="1" smtClean="0">
                                  <a:latin typeface="Cambria Math"/>
                                  <a:ea typeface="Cambria Math"/>
                                </a:rPr>
                                <m:t>𝛼</m:t>
                              </m:r>
                            </m:oMath>
                          </a14:m>
                          <a:r>
                            <a:rPr lang="tr-TR" sz="1400" dirty="0" smtClean="0"/>
                            <a:t> opaklık değerini kullan</a:t>
                          </a:r>
                        </a:p>
                        <a:p>
                          <a:r>
                            <a:rPr lang="tr-TR" sz="1400" dirty="0" smtClean="0"/>
                            <a:t>Renk haritasından renkleri kullan (Tavsiye edilmez) </a:t>
                          </a:r>
                          <a:endParaRPr lang="tr-TR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80060">
                    <a:tc>
                      <a:txBody>
                        <a:bodyPr/>
                        <a:lstStyle/>
                        <a:p>
                          <a:r>
                            <a:rPr lang="tr-TR" sz="1400" dirty="0" smtClean="0"/>
                            <a:t>GLUT_DOUBLE</a:t>
                          </a:r>
                        </a:p>
                        <a:p>
                          <a:r>
                            <a:rPr lang="tr-TR" sz="1400" dirty="0" smtClean="0"/>
                            <a:t>GLUT_SINGLE</a:t>
                          </a:r>
                          <a:endParaRPr lang="tr-TR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tr-TR" sz="1400" dirty="0" smtClean="0"/>
                            <a:t>Çifte </a:t>
                          </a:r>
                          <a:r>
                            <a:rPr lang="tr-TR" sz="1400" dirty="0" err="1" smtClean="0"/>
                            <a:t>tamponlama</a:t>
                          </a:r>
                          <a:r>
                            <a:rPr lang="tr-TR" sz="1400" dirty="0" smtClean="0"/>
                            <a:t> kullan (</a:t>
                          </a:r>
                          <a:r>
                            <a:rPr lang="tr-TR" sz="1400" smtClean="0"/>
                            <a:t>Tavsiye edilir)</a:t>
                          </a:r>
                          <a:endParaRPr lang="tr-TR" sz="1400" dirty="0" smtClean="0"/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tr-TR" sz="1400" dirty="0" smtClean="0"/>
                            <a:t>Tekil </a:t>
                          </a:r>
                          <a:r>
                            <a:rPr lang="tr-TR" sz="1400" dirty="0" err="1" smtClean="0"/>
                            <a:t>tamponlama</a:t>
                          </a:r>
                          <a:r>
                            <a:rPr lang="tr-TR" sz="1400" dirty="0" smtClean="0"/>
                            <a:t> kullan (</a:t>
                          </a:r>
                          <a:r>
                            <a:rPr lang="tr-TR" sz="1400" smtClean="0"/>
                            <a:t>Tavsiye edilmez)</a:t>
                          </a:r>
                          <a:endParaRPr lang="tr-TR" sz="1400" dirty="0" smtClean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7176">
                    <a:tc>
                      <a:txBody>
                        <a:bodyPr/>
                        <a:lstStyle/>
                        <a:p>
                          <a:r>
                            <a:rPr lang="tr-TR" sz="1400" dirty="0" smtClean="0"/>
                            <a:t>GLUT_DEPTH</a:t>
                          </a:r>
                          <a:endParaRPr lang="tr-TR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tr-TR" sz="1400" smtClean="0"/>
                            <a:t>Gizli yüzey gidermek için</a:t>
                          </a:r>
                          <a:r>
                            <a:rPr lang="en-US" sz="1400" smtClean="0"/>
                            <a:t> Z (derinlik) </a:t>
                          </a:r>
                          <a:r>
                            <a:rPr lang="tr-TR" sz="1400" smtClean="0"/>
                            <a:t>tamponunu</a:t>
                          </a:r>
                          <a:r>
                            <a:rPr lang="en-US" sz="1400" smtClean="0"/>
                            <a:t> </a:t>
                          </a:r>
                          <a:r>
                            <a:rPr lang="tr-TR" sz="1400" smtClean="0"/>
                            <a:t>kullan</a:t>
                          </a:r>
                          <a:endParaRPr lang="tr-TR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o 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709682" y="2672917"/>
              <a:ext cx="6102678" cy="209036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816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64451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57176">
                    <a:tc>
                      <a:txBody>
                        <a:bodyPr/>
                        <a:lstStyle/>
                        <a:p>
                          <a:r>
                            <a:rPr lang="tr-TR" sz="1400" dirty="0" smtClean="0"/>
                            <a:t>Gösterim </a:t>
                          </a:r>
                          <a:r>
                            <a:rPr lang="tr-TR" sz="1400" dirty="0" err="1" smtClean="0"/>
                            <a:t>Modu</a:t>
                          </a:r>
                          <a:endParaRPr lang="tr-TR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tr-TR" sz="1400" dirty="0" smtClean="0"/>
                            <a:t>Anlamı</a:t>
                          </a:r>
                          <a:endParaRPr lang="tr-TR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80709">
                    <a:tc>
                      <a:txBody>
                        <a:bodyPr/>
                        <a:lstStyle/>
                        <a:p>
                          <a:r>
                            <a:rPr lang="tr-TR" sz="1400" dirty="0" smtClean="0"/>
                            <a:t>GLUT_RGB</a:t>
                          </a:r>
                        </a:p>
                        <a:p>
                          <a:r>
                            <a:rPr lang="tr-TR" sz="1400" dirty="0" smtClean="0"/>
                            <a:t>GLUT_RGBA</a:t>
                          </a:r>
                        </a:p>
                        <a:p>
                          <a:r>
                            <a:rPr lang="tr-TR" sz="1400" dirty="0" smtClean="0"/>
                            <a:t>GLUT_INDEX</a:t>
                          </a:r>
                          <a:endParaRPr lang="tr-TR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31455" t="-42759" r="-524" b="-979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95300">
                    <a:tc>
                      <a:txBody>
                        <a:bodyPr/>
                        <a:lstStyle/>
                        <a:p>
                          <a:r>
                            <a:rPr lang="tr-TR" sz="1400" dirty="0" smtClean="0"/>
                            <a:t>GLUT_DOUBLE</a:t>
                          </a:r>
                        </a:p>
                        <a:p>
                          <a:r>
                            <a:rPr lang="tr-TR" sz="1400" dirty="0" smtClean="0"/>
                            <a:t>GLUT_SINGLE</a:t>
                          </a:r>
                          <a:endParaRPr lang="tr-TR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tr-TR" sz="1400" dirty="0" smtClean="0"/>
                            <a:t>Çifte </a:t>
                          </a:r>
                          <a:r>
                            <a:rPr lang="tr-TR" sz="1400" dirty="0" err="1" smtClean="0"/>
                            <a:t>tamponlama</a:t>
                          </a:r>
                          <a:r>
                            <a:rPr lang="tr-TR" sz="1400" dirty="0" smtClean="0"/>
                            <a:t> kullan (</a:t>
                          </a:r>
                          <a:r>
                            <a:rPr lang="tr-TR" sz="1400" smtClean="0"/>
                            <a:t>Tavsiye edilir)</a:t>
                          </a:r>
                          <a:endParaRPr lang="tr-TR" sz="1400" dirty="0" smtClean="0"/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tr-TR" sz="1400" dirty="0" smtClean="0"/>
                            <a:t>Tekil </a:t>
                          </a:r>
                          <a:r>
                            <a:rPr lang="tr-TR" sz="1400" dirty="0" err="1" smtClean="0"/>
                            <a:t>tamponlama</a:t>
                          </a:r>
                          <a:r>
                            <a:rPr lang="tr-TR" sz="1400" dirty="0" smtClean="0"/>
                            <a:t> kullan (</a:t>
                          </a:r>
                          <a:r>
                            <a:rPr lang="tr-TR" sz="1400" smtClean="0"/>
                            <a:t>Tavsiye edilmez)</a:t>
                          </a:r>
                          <a:endParaRPr lang="tr-TR" sz="1400" dirty="0" smtClean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7176">
                    <a:tc>
                      <a:txBody>
                        <a:bodyPr/>
                        <a:lstStyle/>
                        <a:p>
                          <a:r>
                            <a:rPr lang="tr-TR" sz="1400" dirty="0" smtClean="0"/>
                            <a:t>GLUT_DEPTH</a:t>
                          </a:r>
                          <a:endParaRPr lang="tr-TR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tr-TR" sz="1400" smtClean="0"/>
                            <a:t>Gizli yüzey gidermek için</a:t>
                          </a:r>
                          <a:r>
                            <a:rPr lang="en-US" sz="1400" smtClean="0"/>
                            <a:t> Z (derinlik) </a:t>
                          </a:r>
                          <a:r>
                            <a:rPr lang="tr-TR" sz="1400" smtClean="0"/>
                            <a:t>tamponunu</a:t>
                          </a:r>
                          <a:r>
                            <a:rPr lang="en-US" sz="1400" smtClean="0"/>
                            <a:t> </a:t>
                          </a:r>
                          <a:r>
                            <a:rPr lang="tr-TR" sz="1400" smtClean="0"/>
                            <a:t>kullan</a:t>
                          </a:r>
                          <a:endParaRPr lang="tr-TR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4431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Pencere Oluşturma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2057401"/>
            <a:ext cx="8147248" cy="3394472"/>
          </a:xfrm>
        </p:spPr>
        <p:txBody>
          <a:bodyPr>
            <a:normAutofit/>
          </a:bodyPr>
          <a:lstStyle/>
          <a:p>
            <a:r>
              <a:rPr lang="tr-TR" sz="2800" dirty="0" smtClean="0"/>
              <a:t>Temelde grafik penceresini </a:t>
            </a:r>
            <a:r>
              <a:rPr lang="tr-TR" sz="2800" smtClean="0"/>
              <a:t>oluşturan komuttur</a:t>
            </a:r>
            <a:r>
              <a:rPr lang="en-US" sz="2800" smtClean="0"/>
              <a:t>.</a:t>
            </a:r>
            <a:endParaRPr lang="en-US" sz="2800" dirty="0"/>
          </a:p>
          <a:p>
            <a:pPr lvl="1"/>
            <a:r>
              <a:rPr lang="tr-TR" sz="2400" i="1" dirty="0" err="1" smtClean="0"/>
              <a:t>glutCreateWindow</a:t>
            </a:r>
            <a:r>
              <a:rPr lang="tr-TR" sz="2400" i="1" dirty="0" smtClean="0"/>
              <a:t> (</a:t>
            </a:r>
            <a:r>
              <a:rPr lang="tr-TR" sz="2400" i="1" dirty="0" err="1"/>
              <a:t>char</a:t>
            </a:r>
            <a:r>
              <a:rPr lang="tr-TR" sz="2400" i="1" smtClean="0"/>
              <a:t>* title)</a:t>
            </a:r>
            <a:endParaRPr lang="en-US" sz="2400" i="1" smtClean="0"/>
          </a:p>
          <a:p>
            <a:pPr lvl="1"/>
            <a:r>
              <a:rPr lang="en-US" sz="2400" smtClean="0"/>
              <a:t>glfwCreateWindow(SCR_WIDTH</a:t>
            </a:r>
            <a:r>
              <a:rPr lang="en-US" sz="2400"/>
              <a:t>, SCR_HEIGHT, </a:t>
            </a:r>
            <a:r>
              <a:rPr lang="en-US" sz="2400" smtClean="0"/>
              <a:t>title, NULL</a:t>
            </a:r>
            <a:r>
              <a:rPr lang="en-US" sz="2400"/>
              <a:t>, NULL</a:t>
            </a:r>
            <a:r>
              <a:rPr lang="en-US" sz="2400" smtClean="0"/>
              <a:t>);</a:t>
            </a:r>
          </a:p>
          <a:p>
            <a:pPr lvl="2"/>
            <a:r>
              <a:rPr lang="en-US" sz="2000"/>
              <a:t>GLFWwindow* </a:t>
            </a:r>
            <a:r>
              <a:rPr lang="en-US" sz="2000" smtClean="0"/>
              <a:t>tipinde bir pencere nesnesine döner.</a:t>
            </a:r>
            <a:endParaRPr lang="tr-TR" sz="2000" i="1" dirty="0"/>
          </a:p>
          <a:p>
            <a:pPr lvl="1"/>
            <a:r>
              <a:rPr lang="tr-TR" sz="2400" dirty="0" err="1" smtClean="0"/>
              <a:t>title</a:t>
            </a:r>
            <a:r>
              <a:rPr lang="tr-TR" sz="2400" dirty="0" smtClean="0"/>
              <a:t> pencerenin adını ifade eden karakter dizisidir.</a:t>
            </a:r>
          </a:p>
        </p:txBody>
      </p:sp>
    </p:spTree>
    <p:extLst>
      <p:ext uri="{BB962C8B-B14F-4D97-AF65-F5344CB8AC3E}">
        <p14:creationId xmlns:p14="http://schemas.microsoft.com/office/powerpoint/2010/main" val="415447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Pencere Boyutu Ayarı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2186863"/>
            <a:ext cx="8229600" cy="3265010"/>
          </a:xfrm>
        </p:spPr>
        <p:txBody>
          <a:bodyPr>
            <a:normAutofit/>
          </a:bodyPr>
          <a:lstStyle/>
          <a:p>
            <a:r>
              <a:rPr lang="en-US" sz="2800"/>
              <a:t>GLUT için </a:t>
            </a:r>
            <a:r>
              <a:rPr lang="tr-TR" sz="2800" smtClean="0"/>
              <a:t>glutInitWindowSize()</a:t>
            </a:r>
            <a:r>
              <a:rPr lang="en-US" sz="2800"/>
              <a:t> </a:t>
            </a:r>
            <a:r>
              <a:rPr lang="en-US" sz="2800" smtClean="0"/>
              <a:t>g</a:t>
            </a:r>
            <a:r>
              <a:rPr lang="tr-TR" sz="2800" smtClean="0"/>
              <a:t>rafik </a:t>
            </a:r>
            <a:r>
              <a:rPr lang="tr-TR" sz="2800" dirty="0" smtClean="0"/>
              <a:t>penceresinin eni ve boyunu belirler.</a:t>
            </a:r>
            <a:endParaRPr lang="en-US" sz="2800" dirty="0"/>
          </a:p>
          <a:p>
            <a:pPr lvl="1"/>
            <a:r>
              <a:rPr lang="tr-TR" sz="2400" i="1" dirty="0" err="1"/>
              <a:t>glutInitWindowSize</a:t>
            </a:r>
            <a:r>
              <a:rPr lang="tr-TR" sz="2400" i="1" dirty="0"/>
              <a:t>(</a:t>
            </a:r>
            <a:r>
              <a:rPr lang="tr-TR" sz="2400" i="1" dirty="0" err="1"/>
              <a:t>int</a:t>
            </a:r>
            <a:r>
              <a:rPr lang="tr-TR" sz="2400" i="1" dirty="0"/>
              <a:t> </a:t>
            </a:r>
            <a:r>
              <a:rPr lang="tr-TR" sz="2400" i="1" dirty="0" smtClean="0"/>
              <a:t>en, </a:t>
            </a:r>
            <a:r>
              <a:rPr lang="tr-TR" sz="2400" i="1" dirty="0" err="1"/>
              <a:t>int</a:t>
            </a:r>
            <a:r>
              <a:rPr lang="tr-TR" sz="2400" i="1" dirty="0"/>
              <a:t> </a:t>
            </a:r>
            <a:r>
              <a:rPr lang="tr-TR" sz="2400" i="1" dirty="0" smtClean="0"/>
              <a:t>boy)</a:t>
            </a:r>
            <a:endParaRPr lang="tr-TR" sz="2400" i="1" dirty="0"/>
          </a:p>
          <a:p>
            <a:pPr lvl="1"/>
            <a:r>
              <a:rPr lang="tr-TR" sz="2400" dirty="0" smtClean="0"/>
              <a:t>Verilen parametreler piksel sayısını ifade </a:t>
            </a:r>
            <a:r>
              <a:rPr lang="tr-TR" sz="2400" smtClean="0"/>
              <a:t>eder</a:t>
            </a:r>
            <a:r>
              <a:rPr lang="en-US" sz="2400" smtClean="0"/>
              <a:t>.</a:t>
            </a:r>
          </a:p>
          <a:p>
            <a:r>
              <a:rPr lang="en-US" sz="2800" smtClean="0"/>
              <a:t>GLFW için bu ayar glfwCreateWindow pencere oluşturma fonksiyonunda yapılır.</a:t>
            </a:r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48946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Pencere Konumu Ayarı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525963"/>
          </a:xfrm>
        </p:spPr>
        <p:txBody>
          <a:bodyPr>
            <a:noAutofit/>
          </a:bodyPr>
          <a:lstStyle/>
          <a:p>
            <a:r>
              <a:rPr lang="en-US" sz="2400" smtClean="0"/>
              <a:t>GLUT için </a:t>
            </a:r>
            <a:r>
              <a:rPr lang="tr-TR" sz="2400"/>
              <a:t>glutInitPosition</a:t>
            </a:r>
            <a:r>
              <a:rPr lang="tr-TR" sz="2400" smtClean="0"/>
              <a:t>()</a:t>
            </a:r>
            <a:r>
              <a:rPr lang="en-US" sz="2400" smtClean="0"/>
              <a:t> g</a:t>
            </a:r>
            <a:r>
              <a:rPr lang="tr-TR" sz="2400" smtClean="0"/>
              <a:t>rafik </a:t>
            </a:r>
            <a:r>
              <a:rPr lang="tr-TR" sz="2400" dirty="0" smtClean="0"/>
              <a:t>penceresinin sol üst köşesini tanımlar</a:t>
            </a:r>
            <a:r>
              <a:rPr lang="en-US" sz="2400" dirty="0" smtClean="0"/>
              <a:t>.</a:t>
            </a:r>
            <a:endParaRPr lang="tr-TR" sz="2400" dirty="0" smtClean="0"/>
          </a:p>
          <a:p>
            <a:pPr lvl="1"/>
            <a:r>
              <a:rPr lang="tr-TR" sz="2000" i="1" dirty="0" err="1" smtClean="0"/>
              <a:t>glutInitWindowPosition</a:t>
            </a:r>
            <a:r>
              <a:rPr lang="tr-TR" sz="2000" i="1" dirty="0" smtClean="0"/>
              <a:t>(</a:t>
            </a:r>
            <a:r>
              <a:rPr lang="tr-TR" sz="2000" i="1" dirty="0" err="1" smtClean="0"/>
              <a:t>int</a:t>
            </a:r>
            <a:r>
              <a:rPr lang="tr-TR" sz="2000" i="1" dirty="0" smtClean="0"/>
              <a:t> </a:t>
            </a:r>
            <a:r>
              <a:rPr lang="tr-TR" sz="2000" i="1" dirty="0"/>
              <a:t>x, </a:t>
            </a:r>
            <a:r>
              <a:rPr lang="tr-TR" sz="2000" i="1" dirty="0" err="1"/>
              <a:t>int</a:t>
            </a:r>
            <a:r>
              <a:rPr lang="tr-TR" sz="2000" i="1" dirty="0"/>
              <a:t> y)</a:t>
            </a:r>
          </a:p>
          <a:p>
            <a:pPr lvl="1"/>
            <a:r>
              <a:rPr lang="en-US" sz="2000" dirty="0" smtClean="0"/>
              <a:t>(</a:t>
            </a:r>
            <a:r>
              <a:rPr lang="en-US" sz="2000" i="1" dirty="0"/>
              <a:t>x, y</a:t>
            </a:r>
            <a:r>
              <a:rPr lang="en-US" sz="2000" dirty="0"/>
              <a:t>) </a:t>
            </a:r>
            <a:r>
              <a:rPr lang="tr-TR" sz="2000" dirty="0" smtClean="0"/>
              <a:t>koordinatları ekranın sol üst köşesinden uzaklığı ifade eder.</a:t>
            </a:r>
          </a:p>
          <a:p>
            <a:pPr lvl="1"/>
            <a:r>
              <a:rPr lang="en-US" sz="2000" dirty="0" smtClean="0"/>
              <a:t>(</a:t>
            </a:r>
            <a:r>
              <a:rPr lang="en-US" sz="2000" dirty="0"/>
              <a:t>0, 0) </a:t>
            </a:r>
            <a:r>
              <a:rPr lang="tr-TR" sz="2000" dirty="0" smtClean="0"/>
              <a:t>pencereyi ekranın sol üst köşesine </a:t>
            </a:r>
            <a:r>
              <a:rPr lang="tr-TR" sz="2000" smtClean="0"/>
              <a:t>yapıştırır</a:t>
            </a:r>
            <a:r>
              <a:rPr lang="en-US" sz="2000" smtClean="0"/>
              <a:t>.</a:t>
            </a:r>
          </a:p>
          <a:p>
            <a:r>
              <a:rPr lang="en-US" sz="2400" smtClean="0"/>
              <a:t>GLEW için pencere oluşturulduktan sonra konum ayarı yapılabilir.</a:t>
            </a:r>
          </a:p>
          <a:p>
            <a:pPr lvl="1"/>
            <a:r>
              <a:rPr lang="en-US" sz="2000" i="1"/>
              <a:t>glfwSetWindowPos(window, </a:t>
            </a:r>
            <a:r>
              <a:rPr lang="en-US" sz="2000" i="1" smtClean="0"/>
              <a:t>x, y)</a:t>
            </a:r>
          </a:p>
          <a:p>
            <a:pPr lvl="1"/>
            <a:r>
              <a:rPr lang="en-US" sz="2000" smtClean="0"/>
              <a:t>Pencere oluşturma fonksiyonunun oluşturduğu pencere yeniden konumlandırma öncesinde farkedilebilir.</a:t>
            </a:r>
          </a:p>
          <a:p>
            <a:pPr lvl="1"/>
            <a:r>
              <a:rPr lang="en-US" sz="2000" smtClean="0"/>
              <a:t>Bunu önlemek için</a:t>
            </a:r>
          </a:p>
          <a:p>
            <a:pPr lvl="2"/>
            <a:r>
              <a:rPr lang="en-US" sz="1800"/>
              <a:t>Pencere gösterme </a:t>
            </a:r>
            <a:r>
              <a:rPr lang="en-US" sz="1800" smtClean="0"/>
              <a:t>glfwWindowHint(GLFW_VISIBLE</a:t>
            </a:r>
            <a:r>
              <a:rPr lang="en-US" sz="1800"/>
              <a:t>, </a:t>
            </a:r>
            <a:r>
              <a:rPr lang="en-US" sz="1800" smtClean="0"/>
              <a:t>false) ile deaktive edilir.</a:t>
            </a:r>
          </a:p>
          <a:p>
            <a:pPr lvl="2"/>
            <a:r>
              <a:rPr lang="en-US" sz="1800" smtClean="0"/>
              <a:t>Ayardan sonra pencere glfwShowWindow(window) ile gösterilir.</a:t>
            </a:r>
          </a:p>
        </p:txBody>
      </p:sp>
    </p:spTree>
    <p:extLst>
      <p:ext uri="{BB962C8B-B14F-4D97-AF65-F5344CB8AC3E}">
        <p14:creationId xmlns:p14="http://schemas.microsoft.com/office/powerpoint/2010/main" val="333947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GLUT</a:t>
            </a:r>
            <a:r>
              <a:rPr lang="tr-TR" smtClean="0"/>
              <a:t> </a:t>
            </a:r>
            <a:r>
              <a:rPr lang="en-US" smtClean="0"/>
              <a:t>Temel </a:t>
            </a:r>
            <a:r>
              <a:rPr lang="tr-TR" smtClean="0"/>
              <a:t>Etkileşim </a:t>
            </a:r>
            <a:r>
              <a:rPr lang="en-US" smtClean="0"/>
              <a:t>Fonksiyonları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000" dirty="0" err="1" smtClean="0"/>
              <a:t>glutMouseFunc</a:t>
            </a:r>
            <a:r>
              <a:rPr lang="tr-TR" sz="2000" dirty="0" smtClean="0"/>
              <a:t>(</a:t>
            </a:r>
            <a:r>
              <a:rPr lang="tr-TR" sz="2000" dirty="0" err="1" smtClean="0"/>
              <a:t>fareFonksiyonu</a:t>
            </a:r>
            <a:r>
              <a:rPr lang="tr-TR" sz="2000" dirty="0" smtClean="0"/>
              <a:t>);</a:t>
            </a:r>
          </a:p>
          <a:p>
            <a:pPr lvl="1"/>
            <a:r>
              <a:rPr lang="tr-TR" sz="1800" dirty="0" err="1" smtClean="0"/>
              <a:t>fareFonksiyonu</a:t>
            </a:r>
            <a:r>
              <a:rPr lang="tr-TR" sz="1800" dirty="0" smtClean="0"/>
              <a:t>(</a:t>
            </a:r>
            <a:r>
              <a:rPr lang="tr-TR" sz="1800" dirty="0" err="1" smtClean="0"/>
              <a:t>GLint</a:t>
            </a:r>
            <a:r>
              <a:rPr lang="tr-TR" sz="1800" dirty="0" smtClean="0"/>
              <a:t> </a:t>
            </a:r>
            <a:r>
              <a:rPr lang="tr-TR" sz="1800" dirty="0" err="1"/>
              <a:t>button</a:t>
            </a:r>
            <a:r>
              <a:rPr lang="tr-TR" sz="1800" dirty="0"/>
              <a:t>, </a:t>
            </a:r>
            <a:r>
              <a:rPr lang="tr-TR" sz="1800" dirty="0" err="1"/>
              <a:t>GLint</a:t>
            </a:r>
            <a:r>
              <a:rPr lang="tr-TR" sz="1800" dirty="0"/>
              <a:t> </a:t>
            </a:r>
            <a:r>
              <a:rPr lang="tr-TR" sz="1800" dirty="0" err="1"/>
              <a:t>action</a:t>
            </a:r>
            <a:r>
              <a:rPr lang="tr-TR" sz="1800" dirty="0"/>
              <a:t>, </a:t>
            </a:r>
            <a:r>
              <a:rPr lang="tr-TR" sz="1800" dirty="0" err="1"/>
              <a:t>GLint</a:t>
            </a:r>
            <a:r>
              <a:rPr lang="tr-TR" sz="1800" dirty="0"/>
              <a:t> </a:t>
            </a:r>
            <a:r>
              <a:rPr lang="tr-TR" sz="1800" dirty="0" err="1"/>
              <a:t>xMouse</a:t>
            </a:r>
            <a:r>
              <a:rPr lang="tr-TR" sz="1800" dirty="0"/>
              <a:t>, </a:t>
            </a:r>
            <a:r>
              <a:rPr lang="tr-TR" sz="1800" dirty="0" err="1"/>
              <a:t>GLint</a:t>
            </a:r>
            <a:r>
              <a:rPr lang="tr-TR" sz="1800" dirty="0"/>
              <a:t> </a:t>
            </a:r>
            <a:r>
              <a:rPr lang="tr-TR" sz="1800" dirty="0" err="1"/>
              <a:t>yMouse</a:t>
            </a:r>
            <a:r>
              <a:rPr lang="tr-TR" sz="1800" dirty="0"/>
              <a:t>)</a:t>
            </a:r>
          </a:p>
          <a:p>
            <a:r>
              <a:rPr lang="tr-TR" sz="2000" dirty="0" err="1" smtClean="0"/>
              <a:t>glutKeyboardFunc</a:t>
            </a:r>
            <a:r>
              <a:rPr lang="tr-TR" sz="2000" dirty="0" smtClean="0"/>
              <a:t>(</a:t>
            </a:r>
            <a:r>
              <a:rPr lang="tr-TR" sz="2000" dirty="0" err="1" smtClean="0"/>
              <a:t>klavyeFonksiyonu</a:t>
            </a:r>
            <a:r>
              <a:rPr lang="tr-TR" sz="2000" dirty="0" smtClean="0"/>
              <a:t>);</a:t>
            </a:r>
          </a:p>
          <a:p>
            <a:pPr lvl="1"/>
            <a:r>
              <a:rPr lang="tr-TR" sz="1800" dirty="0" err="1" smtClean="0"/>
              <a:t>klavyeFonksiyonu</a:t>
            </a:r>
            <a:r>
              <a:rPr lang="nb-NO" sz="1800" dirty="0"/>
              <a:t> (GLubyte </a:t>
            </a:r>
            <a:r>
              <a:rPr lang="tr-TR" sz="1800" dirty="0" err="1" smtClean="0"/>
              <a:t>key</a:t>
            </a:r>
            <a:r>
              <a:rPr lang="nb-NO" sz="1800" dirty="0" smtClean="0"/>
              <a:t>, </a:t>
            </a:r>
            <a:r>
              <a:rPr lang="nb-NO" sz="1800" dirty="0"/>
              <a:t>GLint </a:t>
            </a:r>
            <a:r>
              <a:rPr lang="nb-NO" sz="1800" dirty="0" smtClean="0"/>
              <a:t>x</a:t>
            </a:r>
            <a:r>
              <a:rPr lang="tr-TR" sz="1800" dirty="0" smtClean="0"/>
              <a:t>Mouse</a:t>
            </a:r>
            <a:r>
              <a:rPr lang="nb-NO" sz="1800" dirty="0" smtClean="0"/>
              <a:t>, </a:t>
            </a:r>
            <a:r>
              <a:rPr lang="nb-NO" sz="1800" dirty="0"/>
              <a:t>GLint </a:t>
            </a:r>
            <a:r>
              <a:rPr lang="nb-NO" sz="1800" dirty="0" smtClean="0"/>
              <a:t>y</a:t>
            </a:r>
            <a:r>
              <a:rPr lang="tr-TR" sz="1800" dirty="0" smtClean="0"/>
              <a:t>Mouse</a:t>
            </a:r>
            <a:r>
              <a:rPr lang="nb-NO" sz="1800" dirty="0" smtClean="0"/>
              <a:t>)</a:t>
            </a:r>
            <a:endParaRPr lang="nb-NO" sz="1800" dirty="0"/>
          </a:p>
          <a:p>
            <a:r>
              <a:rPr lang="tr-TR" sz="2000" dirty="0" err="1" smtClean="0"/>
              <a:t>glutSpecialFunc</a:t>
            </a:r>
            <a:r>
              <a:rPr lang="tr-TR" sz="2000" dirty="0" smtClean="0"/>
              <a:t>(</a:t>
            </a:r>
            <a:r>
              <a:rPr lang="tr-TR" sz="2000" dirty="0" err="1" smtClean="0"/>
              <a:t>ozelTusFonksiyonu</a:t>
            </a:r>
            <a:r>
              <a:rPr lang="tr-TR" sz="2000" dirty="0" smtClean="0"/>
              <a:t>);</a:t>
            </a:r>
            <a:endParaRPr lang="tr-TR" sz="2000" dirty="0"/>
          </a:p>
          <a:p>
            <a:pPr lvl="1"/>
            <a:r>
              <a:rPr lang="tr-TR" sz="1800" dirty="0" err="1" smtClean="0"/>
              <a:t>ozelTusFonksiyonu</a:t>
            </a:r>
            <a:r>
              <a:rPr lang="nb-NO" sz="1800" dirty="0"/>
              <a:t> (GLubyte </a:t>
            </a:r>
            <a:r>
              <a:rPr lang="tr-TR" sz="1800" dirty="0" err="1"/>
              <a:t>key</a:t>
            </a:r>
            <a:r>
              <a:rPr lang="nb-NO" sz="1800" dirty="0"/>
              <a:t>, GLint x</a:t>
            </a:r>
            <a:r>
              <a:rPr lang="tr-TR" sz="1800" dirty="0"/>
              <a:t>Mouse</a:t>
            </a:r>
            <a:r>
              <a:rPr lang="nb-NO" sz="1800" dirty="0"/>
              <a:t>, GLint y</a:t>
            </a:r>
            <a:r>
              <a:rPr lang="tr-TR" sz="1800" dirty="0"/>
              <a:t>Mouse</a:t>
            </a:r>
            <a:r>
              <a:rPr lang="nb-NO" sz="1800" dirty="0"/>
              <a:t>)</a:t>
            </a:r>
            <a:endParaRPr lang="tr-TR" sz="1800" dirty="0"/>
          </a:p>
        </p:txBody>
      </p:sp>
    </p:spTree>
    <p:extLst>
      <p:ext uri="{BB962C8B-B14F-4D97-AF65-F5344CB8AC3E}">
        <p14:creationId xmlns:p14="http://schemas.microsoft.com/office/powerpoint/2010/main" val="375061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 Üçgen 4"/>
          <p:cNvSpPr/>
          <p:nvPr/>
        </p:nvSpPr>
        <p:spPr>
          <a:xfrm>
            <a:off x="6084167" y="1772816"/>
            <a:ext cx="1684375" cy="2263606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46856" y="260648"/>
            <a:ext cx="8229600" cy="1143000"/>
          </a:xfrm>
        </p:spPr>
        <p:txBody>
          <a:bodyPr>
            <a:normAutofit/>
          </a:bodyPr>
          <a:lstStyle/>
          <a:p>
            <a:r>
              <a:rPr lang="tr-TR" dirty="0" smtClean="0"/>
              <a:t>Üçgenlerde İç Dış Nokta Belirleme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5050904" cy="4525963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tr-TR" dirty="0" smtClean="0"/>
                  <a:t>Üçgen </a:t>
                </a:r>
                <a:r>
                  <a:rPr lang="tr-TR" smtClean="0"/>
                  <a:t>de </a:t>
                </a:r>
                <a:r>
                  <a:rPr lang="en-US" smtClean="0"/>
                  <a:t>basit bir </a:t>
                </a:r>
                <a:r>
                  <a:rPr lang="tr-TR" smtClean="0"/>
                  <a:t>konveks poligondur.</a:t>
                </a:r>
                <a:endParaRPr lang="tr-TR" dirty="0" smtClean="0"/>
              </a:p>
              <a:p>
                <a:r>
                  <a:rPr lang="tr-TR" smtClean="0"/>
                  <a:t>Bir noktadan </a:t>
                </a:r>
                <a:r>
                  <a:rPr lang="tr-TR" dirty="0" smtClean="0"/>
                  <a:t>üçgen köşelerine çizilen vektörler arasındaki açıların toplamı 360</a:t>
                </a:r>
                <a14:m>
                  <m:oMath xmlns:m="http://schemas.openxmlformats.org/officeDocument/2006/math">
                    <m:r>
                      <a:rPr lang="tr-TR" i="1" smtClean="0"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tr-TR" dirty="0" smtClean="0"/>
                  <a:t> ise </a:t>
                </a:r>
                <a:r>
                  <a:rPr lang="tr-TR" smtClean="0"/>
                  <a:t>nokta </a:t>
                </a:r>
                <a:r>
                  <a:rPr lang="en-US" smtClean="0"/>
                  <a:t>üçgen </a:t>
                </a:r>
                <a:r>
                  <a:rPr lang="tr-TR" smtClean="0"/>
                  <a:t>içindedir.</a:t>
                </a:r>
                <a:endParaRPr lang="en-US" smtClean="0"/>
              </a:p>
              <a:p>
                <a:pPr lvl="1"/>
                <a:r>
                  <a:rPr lang="en-US" smtClean="0"/>
                  <a:t>Kosinüs teoremi kullanılabilir.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US" sz="2800" dirty="0" smtClean="0"/>
                  <a:t> </a:t>
                </a:r>
                <a:r>
                  <a:rPr lang="en-US" sz="2800" smtClean="0"/>
                  <a:t>açısını çözmek arccos (cos</a:t>
                </a:r>
                <a:r>
                  <a:rPr lang="en-US" sz="2800" baseline="30000" smtClean="0"/>
                  <a:t>-1</a:t>
                </a:r>
                <a:r>
                  <a:rPr lang="en-US" sz="2800" smtClean="0"/>
                  <a:t>) benzeri işlemler gerektirir.</a:t>
                </a:r>
                <a:endParaRPr lang="tr-TR" sz="2800" dirty="0" smtClean="0"/>
              </a:p>
              <a:p>
                <a:r>
                  <a:rPr lang="tr-TR" dirty="0" smtClean="0"/>
                  <a:t>Masraflı bir yöntemdir.</a:t>
                </a:r>
              </a:p>
              <a:p>
                <a:endParaRPr lang="tr-TR" dirty="0" smtClean="0"/>
              </a:p>
              <a:p>
                <a:endParaRPr lang="tr-TR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5050904" cy="4525963"/>
              </a:xfrm>
              <a:blipFill>
                <a:blip r:embed="rId2"/>
                <a:stretch>
                  <a:fillRect l="-2051" t="-2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Düz Ok Bağlayıcısı 5"/>
          <p:cNvCxnSpPr/>
          <p:nvPr/>
        </p:nvCxnSpPr>
        <p:spPr>
          <a:xfrm>
            <a:off x="7244617" y="3356992"/>
            <a:ext cx="1899383" cy="15389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Metin kutusu 6"/>
              <p:cNvSpPr txBox="1"/>
              <p:nvPr/>
            </p:nvSpPr>
            <p:spPr>
              <a:xfrm>
                <a:off x="6712371" y="2972271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tr-TR" sz="20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7" name="Metin kutusu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371" y="2972271"/>
                <a:ext cx="523925" cy="400110"/>
              </a:xfrm>
              <a:prstGeom prst="rect">
                <a:avLst/>
              </a:prstGeom>
              <a:blipFill rotWithShape="1">
                <a:blip r:embed="rId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Düz Ok Bağlayıcısı 8"/>
          <p:cNvCxnSpPr/>
          <p:nvPr/>
        </p:nvCxnSpPr>
        <p:spPr>
          <a:xfrm>
            <a:off x="6084167" y="3573016"/>
            <a:ext cx="3059833" cy="15389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Metin kutusu 9"/>
              <p:cNvSpPr txBox="1"/>
              <p:nvPr/>
            </p:nvSpPr>
            <p:spPr>
              <a:xfrm>
                <a:off x="5652120" y="3180600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tr-TR" sz="2000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10" name="Metin kutusu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3180600"/>
                <a:ext cx="523925" cy="400110"/>
              </a:xfrm>
              <a:prstGeom prst="rect">
                <a:avLst/>
              </a:prstGeom>
              <a:blipFill rotWithShape="1"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Düz Ok Bağlayıcısı 11"/>
          <p:cNvCxnSpPr/>
          <p:nvPr/>
        </p:nvCxnSpPr>
        <p:spPr>
          <a:xfrm>
            <a:off x="6508241" y="2985324"/>
            <a:ext cx="2635759" cy="7694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Metin kutusu 12"/>
              <p:cNvSpPr txBox="1"/>
              <p:nvPr/>
            </p:nvSpPr>
            <p:spPr>
              <a:xfrm>
                <a:off x="6170760" y="2588567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tr-TR" sz="2000" b="1" i="1" smtClean="0">
                              <a:latin typeface="Cambria Math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13" name="Metin kutusu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0760" y="2588567"/>
                <a:ext cx="523925" cy="400110"/>
              </a:xfrm>
              <a:prstGeom prst="rect">
                <a:avLst/>
              </a:prstGeom>
              <a:blipFill rotWithShape="1">
                <a:blip r:embed="rId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Düz Ok Bağlayıcısı 22"/>
          <p:cNvCxnSpPr/>
          <p:nvPr/>
        </p:nvCxnSpPr>
        <p:spPr>
          <a:xfrm>
            <a:off x="5792321" y="2276872"/>
            <a:ext cx="3351679" cy="15389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Metin kutusu 23"/>
              <p:cNvSpPr txBox="1"/>
              <p:nvPr/>
            </p:nvSpPr>
            <p:spPr>
              <a:xfrm>
                <a:off x="5593620" y="1892151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tr-TR" sz="2000" b="1" i="1" smtClean="0">
                              <a:latin typeface="Cambria Math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24" name="Metin kutusu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620" y="1892151"/>
                <a:ext cx="523925" cy="400110"/>
              </a:xfrm>
              <a:prstGeom prst="rect">
                <a:avLst/>
              </a:prstGeom>
              <a:blipFill rotWithShape="1">
                <a:blip r:embed="rId6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Düz Ok Bağlayıcısı 19"/>
          <p:cNvCxnSpPr/>
          <p:nvPr/>
        </p:nvCxnSpPr>
        <p:spPr>
          <a:xfrm>
            <a:off x="6712371" y="2029162"/>
            <a:ext cx="2431629" cy="0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Metin kutusu 20"/>
              <p:cNvSpPr txBox="1"/>
              <p:nvPr/>
            </p:nvSpPr>
            <p:spPr>
              <a:xfrm>
                <a:off x="6380868" y="1629052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tr-TR" sz="2000" b="1" i="1" smtClean="0">
                              <a:latin typeface="Cambria Math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21" name="Metin kutusu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0868" y="1629052"/>
                <a:ext cx="523925" cy="400110"/>
              </a:xfrm>
              <a:prstGeom prst="rect">
                <a:avLst/>
              </a:prstGeom>
              <a:blipFill rotWithShape="1">
                <a:blip r:embed="rId7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Dik Üçgen 24"/>
          <p:cNvSpPr/>
          <p:nvPr/>
        </p:nvSpPr>
        <p:spPr>
          <a:xfrm>
            <a:off x="6104037" y="4221088"/>
            <a:ext cx="1684375" cy="2263606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28" name="Düz Ok Bağlayıcısı 27"/>
          <p:cNvCxnSpPr>
            <a:endCxn id="25" idx="0"/>
          </p:cNvCxnSpPr>
          <p:nvPr/>
        </p:nvCxnSpPr>
        <p:spPr>
          <a:xfrm flipH="1" flipV="1">
            <a:off x="6104037" y="4221088"/>
            <a:ext cx="611402" cy="1576482"/>
          </a:xfrm>
          <a:prstGeom prst="straightConnector1">
            <a:avLst/>
          </a:prstGeom>
          <a:ln>
            <a:headEnd type="diamond" w="med" len="med"/>
            <a:tailEnd type="diamond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Metin kutusu 28"/>
              <p:cNvSpPr txBox="1"/>
              <p:nvPr/>
            </p:nvSpPr>
            <p:spPr>
              <a:xfrm>
                <a:off x="6254854" y="5477162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tr-TR" sz="2000" b="1" i="1" smtClean="0">
                              <a:latin typeface="Cambria Math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29" name="Metin kutusu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854" y="5477162"/>
                <a:ext cx="523925" cy="400110"/>
              </a:xfrm>
              <a:prstGeom prst="rect">
                <a:avLst/>
              </a:prstGeom>
              <a:blipFill rotWithShape="1">
                <a:blip r:embed="rId8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Düz Ok Bağlayıcısı 30"/>
          <p:cNvCxnSpPr/>
          <p:nvPr/>
        </p:nvCxnSpPr>
        <p:spPr>
          <a:xfrm flipH="1" flipV="1">
            <a:off x="6737000" y="5800923"/>
            <a:ext cx="1001831" cy="683771"/>
          </a:xfrm>
          <a:prstGeom prst="straightConnector1">
            <a:avLst/>
          </a:prstGeom>
          <a:ln>
            <a:headEnd type="diamond" w="med" len="med"/>
            <a:tailEnd type="diamond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Düz Ok Bağlayıcısı 33"/>
          <p:cNvCxnSpPr/>
          <p:nvPr/>
        </p:nvCxnSpPr>
        <p:spPr>
          <a:xfrm flipV="1">
            <a:off x="6104037" y="5800923"/>
            <a:ext cx="632963" cy="644108"/>
          </a:xfrm>
          <a:prstGeom prst="straightConnector1">
            <a:avLst/>
          </a:prstGeom>
          <a:ln>
            <a:headEnd type="diamond" w="med" len="med"/>
            <a:tailEnd type="diamond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Metin kutusu 36"/>
              <p:cNvSpPr txBox="1"/>
              <p:nvPr/>
            </p:nvSpPr>
            <p:spPr>
              <a:xfrm>
                <a:off x="5602967" y="4111351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smtClean="0">
                              <a:latin typeface="Cambria Math"/>
                            </a:rPr>
                            <m:t>𝒗</m:t>
                          </m:r>
                        </m:e>
                        <m:sub>
                          <m:r>
                            <a:rPr lang="tr-TR" sz="2000" b="1" i="1" smtClean="0">
                              <a:latin typeface="Cambria Math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37" name="Metin kutusu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2967" y="4111351"/>
                <a:ext cx="523925" cy="40011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Metin kutusu 37"/>
              <p:cNvSpPr txBox="1"/>
              <p:nvPr/>
            </p:nvSpPr>
            <p:spPr>
              <a:xfrm>
                <a:off x="5580112" y="6284639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smtClean="0">
                              <a:latin typeface="Cambria Math"/>
                            </a:rPr>
                            <m:t>𝒗</m:t>
                          </m:r>
                        </m:e>
                        <m:sub>
                          <m:r>
                            <a:rPr lang="tr-TR" sz="20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38" name="Metin kutusu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6284639"/>
                <a:ext cx="523925" cy="40011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Metin kutusu 38"/>
              <p:cNvSpPr txBox="1"/>
              <p:nvPr/>
            </p:nvSpPr>
            <p:spPr>
              <a:xfrm>
                <a:off x="7704081" y="6284639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smtClean="0">
                              <a:latin typeface="Cambria Math"/>
                            </a:rPr>
                            <m:t>𝒗</m:t>
                          </m:r>
                        </m:e>
                        <m:sub>
                          <m:r>
                            <a:rPr lang="tr-TR" sz="2000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39" name="Metin kutusu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4081" y="6284639"/>
                <a:ext cx="523925" cy="40011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Metin kutusu 39"/>
              <p:cNvSpPr txBox="1"/>
              <p:nvPr/>
            </p:nvSpPr>
            <p:spPr>
              <a:xfrm>
                <a:off x="6640363" y="4181018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tr-TR" sz="2000" b="1" i="1" smtClean="0">
                              <a:latin typeface="Cambria Math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40" name="Metin kutusu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363" y="4181018"/>
                <a:ext cx="523925" cy="400110"/>
              </a:xfrm>
              <a:prstGeom prst="rect">
                <a:avLst/>
              </a:prstGeom>
              <a:blipFill rotWithShape="1">
                <a:blip r:embed="rId1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Düz Ok Bağlayıcısı 40"/>
          <p:cNvCxnSpPr>
            <a:stCxn id="40" idx="1"/>
          </p:cNvCxnSpPr>
          <p:nvPr/>
        </p:nvCxnSpPr>
        <p:spPr>
          <a:xfrm flipH="1" flipV="1">
            <a:off x="6114817" y="4224441"/>
            <a:ext cx="525546" cy="156632"/>
          </a:xfrm>
          <a:prstGeom prst="straightConnector1">
            <a:avLst/>
          </a:prstGeom>
          <a:ln>
            <a:headEnd type="diamond" w="med" len="med"/>
            <a:tailEnd type="diamond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Düz Ok Bağlayıcısı 42"/>
          <p:cNvCxnSpPr>
            <a:endCxn id="40" idx="1"/>
          </p:cNvCxnSpPr>
          <p:nvPr/>
        </p:nvCxnSpPr>
        <p:spPr>
          <a:xfrm flipH="1" flipV="1">
            <a:off x="6640363" y="4381073"/>
            <a:ext cx="1148049" cy="2063958"/>
          </a:xfrm>
          <a:prstGeom prst="straightConnector1">
            <a:avLst/>
          </a:prstGeom>
          <a:ln>
            <a:headEnd type="diamond" w="med" len="med"/>
            <a:tailEnd type="diamond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6" name="Düz Ok Bağlayıcısı 45"/>
          <p:cNvCxnSpPr>
            <a:stCxn id="38" idx="3"/>
            <a:endCxn id="40" idx="1"/>
          </p:cNvCxnSpPr>
          <p:nvPr/>
        </p:nvCxnSpPr>
        <p:spPr>
          <a:xfrm flipV="1">
            <a:off x="6104037" y="4381073"/>
            <a:ext cx="536326" cy="2103621"/>
          </a:xfrm>
          <a:prstGeom prst="straightConnector1">
            <a:avLst/>
          </a:prstGeom>
          <a:ln>
            <a:headEnd type="diamond" w="med" len="med"/>
            <a:tailEnd type="diamond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934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GLFW Temel</a:t>
            </a:r>
            <a:r>
              <a:rPr lang="tr-TR" smtClean="0"/>
              <a:t> Etkileşim </a:t>
            </a:r>
            <a:r>
              <a:rPr lang="en-US"/>
              <a:t>Fonksiyonları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smtClean="0"/>
              <a:t>glfwSetFramebufferSizeCallback(window</a:t>
            </a:r>
            <a:r>
              <a:rPr lang="en-US" sz="1800"/>
              <a:t>, </a:t>
            </a:r>
            <a:r>
              <a:rPr lang="tr-TR" sz="1800" smtClean="0"/>
              <a:t>GLFWkeyfun </a:t>
            </a:r>
            <a:r>
              <a:rPr lang="en-US" sz="1800" smtClean="0"/>
              <a:t>framebuffer_size_callback)</a:t>
            </a:r>
          </a:p>
          <a:p>
            <a:pPr lvl="1"/>
            <a:r>
              <a:rPr lang="en-US" sz="1400"/>
              <a:t>framebuffer_size_callback(GLFWwindow* window, int width, int height)</a:t>
            </a:r>
          </a:p>
          <a:p>
            <a:r>
              <a:rPr lang="en-US" sz="1800" smtClean="0"/>
              <a:t>glfwSetCursorPosCallback(window</a:t>
            </a:r>
            <a:r>
              <a:rPr lang="en-US" sz="1800"/>
              <a:t>, </a:t>
            </a:r>
            <a:r>
              <a:rPr lang="tr-TR" sz="1800" smtClean="0"/>
              <a:t>GLFWkeyfun </a:t>
            </a:r>
            <a:r>
              <a:rPr lang="en-US" sz="1800" smtClean="0"/>
              <a:t>mouse_callback)</a:t>
            </a:r>
          </a:p>
          <a:p>
            <a:pPr lvl="1"/>
            <a:r>
              <a:rPr lang="en-US" sz="1400"/>
              <a:t>void cursor_position_callback(GLFWwindow* wind, double xpos, double ypos</a:t>
            </a:r>
            <a:r>
              <a:rPr lang="en-US" sz="1400" smtClean="0"/>
              <a:t>)</a:t>
            </a:r>
          </a:p>
          <a:p>
            <a:r>
              <a:rPr lang="en-US" sz="1800"/>
              <a:t>glfwSetMouseButtonCallback ( GLFWwindow *  window, </a:t>
            </a:r>
            <a:r>
              <a:rPr lang="en-US" sz="1800" smtClean="0"/>
              <a:t>					GLFWmousebuttonfun</a:t>
            </a:r>
            <a:r>
              <a:rPr lang="en-US" sz="1800"/>
              <a:t>  </a:t>
            </a:r>
            <a:r>
              <a:rPr lang="en-US" sz="1800" smtClean="0"/>
              <a:t>mouse_button_callback) </a:t>
            </a:r>
          </a:p>
          <a:p>
            <a:pPr lvl="1">
              <a:lnSpc>
                <a:spcPct val="120000"/>
              </a:lnSpc>
            </a:pPr>
            <a:r>
              <a:rPr lang="en-US" sz="1400"/>
              <a:t>void mouse_button_callback(GLFWwindow* wind, </a:t>
            </a:r>
            <a:r>
              <a:rPr lang="en-US" sz="1400" smtClean="0"/>
              <a:t>int </a:t>
            </a:r>
            <a:r>
              <a:rPr lang="en-US" sz="1400"/>
              <a:t>button, int action, int mods)</a:t>
            </a:r>
          </a:p>
          <a:p>
            <a:r>
              <a:rPr lang="en-US" sz="1800" smtClean="0"/>
              <a:t>glfwSetScrollCallback(window</a:t>
            </a:r>
            <a:r>
              <a:rPr lang="en-US" sz="1800"/>
              <a:t>, </a:t>
            </a:r>
            <a:r>
              <a:rPr lang="tr-TR" sz="1800" smtClean="0"/>
              <a:t>GLFWkeyfun </a:t>
            </a:r>
            <a:r>
              <a:rPr lang="en-US" sz="1800" smtClean="0"/>
              <a:t>scroll_callback)</a:t>
            </a:r>
          </a:p>
          <a:p>
            <a:pPr lvl="1"/>
            <a:r>
              <a:rPr lang="en-US" sz="1400"/>
              <a:t>void scroll_callback(GLFWwindow* wind, double xoffset, double yoffset</a:t>
            </a:r>
            <a:r>
              <a:rPr lang="en-US" sz="1400" smtClean="0"/>
              <a:t>)</a:t>
            </a:r>
          </a:p>
          <a:p>
            <a:r>
              <a:rPr lang="tr-TR" sz="1800"/>
              <a:t>glfwSetKeyCallback(GLFWwindow *window, </a:t>
            </a:r>
            <a:r>
              <a:rPr lang="en-US" sz="1800" smtClean="0"/>
              <a:t>	</a:t>
            </a:r>
            <a:r>
              <a:rPr lang="tr-TR" sz="1800" smtClean="0"/>
              <a:t>GLFWkeyfun </a:t>
            </a:r>
            <a:r>
              <a:rPr lang="en-US" sz="1800" smtClean="0"/>
              <a:t>key_</a:t>
            </a:r>
            <a:r>
              <a:rPr lang="tr-TR" sz="1800" smtClean="0"/>
              <a:t>callback)</a:t>
            </a:r>
            <a:endParaRPr lang="en-US" sz="1800" smtClean="0"/>
          </a:p>
          <a:p>
            <a:pPr lvl="1"/>
            <a:r>
              <a:rPr lang="en-US" sz="1400" smtClean="0"/>
              <a:t>void key_callback(GLFWwindow</a:t>
            </a:r>
            <a:r>
              <a:rPr lang="en-US" sz="1400"/>
              <a:t>* wind, int key, int scancode, int action, int mods)</a:t>
            </a:r>
          </a:p>
          <a:p>
            <a:pPr lvl="1"/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150471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GLFW Olay İşleme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Autofit/>
          </a:bodyPr>
          <a:lstStyle/>
          <a:p>
            <a:pPr>
              <a:spcBef>
                <a:spcPts val="300"/>
              </a:spcBef>
            </a:pPr>
            <a:r>
              <a:rPr lang="en-US" sz="1600" smtClean="0"/>
              <a:t>Kayıtlanmış olan geri bildirim fonksiyonları ile beklenen bir etkileşim olayının direkt uygulama programı tarafından işlenmesi sağlanır.</a:t>
            </a:r>
            <a:endParaRPr lang="en-US" sz="1400"/>
          </a:p>
          <a:p>
            <a:pPr lvl="1">
              <a:spcBef>
                <a:spcPts val="300"/>
              </a:spcBef>
            </a:pPr>
            <a:r>
              <a:rPr lang="en-US" sz="1400"/>
              <a:t>Örneğin </a:t>
            </a:r>
            <a:r>
              <a:rPr lang="en-US" sz="1400" smtClean="0"/>
              <a:t>pencere </a:t>
            </a:r>
            <a:r>
              <a:rPr lang="en-US" sz="1400"/>
              <a:t>yeniden şekillendirme </a:t>
            </a:r>
            <a:r>
              <a:rPr lang="en-US" sz="1400" smtClean="0"/>
              <a:t>durumları sistem fonksiyonları aracılığıyla GLFW’ya bildirilir.</a:t>
            </a:r>
          </a:p>
          <a:p>
            <a:pPr lvl="1">
              <a:spcBef>
                <a:spcPts val="300"/>
              </a:spcBef>
            </a:pPr>
            <a:r>
              <a:rPr lang="en-US" sz="1400" smtClean="0"/>
              <a:t>Eğer GLFW için kayıtlanmış bir </a:t>
            </a:r>
            <a:r>
              <a:rPr lang="en-US" sz="1400"/>
              <a:t>glfwSetWindowSize </a:t>
            </a:r>
            <a:r>
              <a:rPr lang="en-US" sz="1400" smtClean="0"/>
              <a:t>fonksiyonu varsa bu fonksiyon çağrılır.</a:t>
            </a:r>
            <a:endParaRPr lang="en-US" sz="1400"/>
          </a:p>
          <a:p>
            <a:pPr>
              <a:spcBef>
                <a:spcPts val="300"/>
              </a:spcBef>
            </a:pPr>
            <a:r>
              <a:rPr lang="en-US" sz="1600" smtClean="0"/>
              <a:t>Direkt çağrımlar haricide olayları sorgulamak için kullanılacak bazı foksiyonlar da mevcuttur.</a:t>
            </a:r>
          </a:p>
          <a:p>
            <a:pPr lvl="1">
              <a:spcBef>
                <a:spcPts val="300"/>
              </a:spcBef>
            </a:pPr>
            <a:r>
              <a:rPr lang="en-US" sz="1400" smtClean="0"/>
              <a:t>glfwPollEvents()</a:t>
            </a:r>
          </a:p>
          <a:p>
            <a:pPr lvl="2">
              <a:spcBef>
                <a:spcPts val="300"/>
              </a:spcBef>
            </a:pPr>
            <a:r>
              <a:rPr lang="en-US" sz="1200" smtClean="0"/>
              <a:t>Sadece halihazırda alınmış olan olayları işler ve hemen döner.</a:t>
            </a:r>
          </a:p>
          <a:p>
            <a:pPr lvl="2">
              <a:spcBef>
                <a:spcPts val="300"/>
              </a:spcBef>
            </a:pPr>
            <a:r>
              <a:rPr lang="en-US" sz="1200" smtClean="0"/>
              <a:t>Oyunlar veya animasyonlarda olduğu gibi sürekli görselleme gerçekleştiğinde en uygun tercihtir.</a:t>
            </a:r>
          </a:p>
          <a:p>
            <a:pPr lvl="1">
              <a:spcBef>
                <a:spcPts val="300"/>
              </a:spcBef>
            </a:pPr>
            <a:r>
              <a:rPr lang="en-US" sz="1400"/>
              <a:t>glfwWaitEvents</a:t>
            </a:r>
            <a:r>
              <a:rPr lang="en-US" sz="1400" smtClean="0"/>
              <a:t>()</a:t>
            </a:r>
          </a:p>
          <a:p>
            <a:pPr lvl="2">
              <a:spcBef>
                <a:spcPts val="300"/>
              </a:spcBef>
            </a:pPr>
            <a:r>
              <a:rPr lang="en-US" sz="1200" smtClean="0"/>
              <a:t>Sadece yeni bir girdi alındığında görüntü içeriğini güncellemede kullanılır.</a:t>
            </a:r>
          </a:p>
          <a:p>
            <a:pPr lvl="2">
              <a:spcBef>
                <a:spcPts val="300"/>
              </a:spcBef>
            </a:pPr>
            <a:r>
              <a:rPr lang="en-US" sz="1200" smtClean="0"/>
              <a:t>En azından bir olay alınana değin ipliği (thread) uykuya yatırır. </a:t>
            </a:r>
          </a:p>
          <a:p>
            <a:pPr lvl="2">
              <a:spcBef>
                <a:spcPts val="300"/>
              </a:spcBef>
            </a:pPr>
            <a:r>
              <a:rPr lang="en-US" sz="1200" smtClean="0"/>
              <a:t>CPU döngüsünden kazanç sağlar ve yazım araçları için kullanışlıdır.</a:t>
            </a:r>
          </a:p>
          <a:p>
            <a:pPr lvl="1">
              <a:spcBef>
                <a:spcPts val="300"/>
              </a:spcBef>
            </a:pPr>
            <a:r>
              <a:rPr lang="en-US" sz="1400" smtClean="0"/>
              <a:t>glfwWaitEventsTimeout(0.7)</a:t>
            </a:r>
          </a:p>
          <a:p>
            <a:pPr lvl="2">
              <a:spcBef>
                <a:spcPts val="300"/>
              </a:spcBef>
            </a:pPr>
            <a:r>
              <a:rPr lang="en-US" sz="1200" smtClean="0"/>
              <a:t>Olaylar için beklerken periyodik olarak güncellenmesi istenen UI elemanları mevcutsa kullanılır.</a:t>
            </a:r>
          </a:p>
          <a:p>
            <a:pPr lvl="2">
              <a:spcBef>
                <a:spcPts val="300"/>
              </a:spcBef>
            </a:pPr>
            <a:r>
              <a:rPr lang="en-US" sz="1200" smtClean="0"/>
              <a:t>En az bir olay gerçekleştiğinde veya parametre olarak verilen zaman aşımı sonrasında uykudaki iplik uyanır. </a:t>
            </a:r>
          </a:p>
          <a:p>
            <a:pPr lvl="2">
              <a:spcBef>
                <a:spcPts val="300"/>
              </a:spcBef>
            </a:pPr>
            <a:r>
              <a:rPr lang="en-US" sz="1200" smtClean="0"/>
              <a:t>Zaman aşımı sonunda eğer gelen herhangi bir olay varsa değerlendirilir.</a:t>
            </a:r>
          </a:p>
          <a:p>
            <a:pPr lvl="2">
              <a:spcBef>
                <a:spcPts val="300"/>
              </a:spcBef>
            </a:pPr>
            <a:r>
              <a:rPr lang="en-US" sz="1200" smtClean="0"/>
              <a:t>Zaman aşımı saniye cinsindendir.</a:t>
            </a:r>
            <a:endParaRPr lang="en-US" sz="1200"/>
          </a:p>
          <a:p>
            <a:pPr lvl="1">
              <a:spcBef>
                <a:spcPts val="300"/>
              </a:spcBef>
            </a:pPr>
            <a:r>
              <a:rPr lang="en-US" sz="1400"/>
              <a:t>glfwPostEmptyEvent</a:t>
            </a:r>
            <a:r>
              <a:rPr lang="en-US" sz="1400" smtClean="0"/>
              <a:t>()</a:t>
            </a:r>
          </a:p>
          <a:p>
            <a:pPr lvl="2">
              <a:spcBef>
                <a:spcPts val="300"/>
              </a:spcBef>
            </a:pPr>
            <a:r>
              <a:rPr lang="en-US" sz="1200" smtClean="0"/>
              <a:t>Eğer ana </a:t>
            </a:r>
            <a:r>
              <a:rPr lang="en-US" sz="1200"/>
              <a:t>iplik glfwWaitEvents ile uykudaysa başka bir iplik tarafından uyandırılabilir.</a:t>
            </a:r>
          </a:p>
          <a:p>
            <a:pPr lvl="2">
              <a:spcBef>
                <a:spcPts val="300"/>
              </a:spcBef>
            </a:pPr>
            <a:r>
              <a:rPr lang="en-US" sz="1200"/>
              <a:t>Bunun için olay kuyruğuna glfwPostEmptyEvent ile boş </a:t>
            </a:r>
            <a:r>
              <a:rPr lang="en-US" sz="1200" smtClean="0"/>
              <a:t>bir olay gönderilir.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7038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GLFW Klavye </a:t>
            </a:r>
            <a:r>
              <a:rPr lang="en-US" smtClean="0"/>
              <a:t>Fonksiyonu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800" smtClean="0"/>
              <a:t>Klavye geri bildirim fonksiyonu prototipi</a:t>
            </a:r>
          </a:p>
          <a:p>
            <a:pPr lvl="1">
              <a:lnSpc>
                <a:spcPct val="120000"/>
              </a:lnSpc>
            </a:pPr>
            <a:r>
              <a:rPr lang="en-US" sz="2400"/>
              <a:t>void key_callback(GLFWwindow* </a:t>
            </a:r>
            <a:r>
              <a:rPr lang="en-US" sz="2400" smtClean="0"/>
              <a:t>wind, </a:t>
            </a:r>
            <a:r>
              <a:rPr lang="en-US" sz="2400"/>
              <a:t>int key, int scancode, int action, int mods</a:t>
            </a:r>
            <a:r>
              <a:rPr lang="en-US" sz="2400" smtClean="0"/>
              <a:t>)</a:t>
            </a:r>
          </a:p>
          <a:p>
            <a:pPr lvl="1">
              <a:lnSpc>
                <a:spcPct val="120000"/>
              </a:lnSpc>
            </a:pPr>
            <a:r>
              <a:rPr lang="en-US" sz="2400" smtClean="0"/>
              <a:t>wind: Olayı alan pencere </a:t>
            </a:r>
            <a:endParaRPr lang="en-US" sz="2400"/>
          </a:p>
          <a:p>
            <a:pPr lvl="1">
              <a:lnSpc>
                <a:spcPct val="120000"/>
              </a:lnSpc>
            </a:pPr>
            <a:r>
              <a:rPr lang="en-US" sz="2400"/>
              <a:t>key: </a:t>
            </a:r>
            <a:r>
              <a:rPr lang="en-US" sz="2400" smtClean="0"/>
              <a:t>Basılan veya bırakılan klavye tuşu</a:t>
            </a:r>
            <a:endParaRPr lang="en-US" sz="2400"/>
          </a:p>
          <a:p>
            <a:pPr lvl="1">
              <a:lnSpc>
                <a:spcPct val="120000"/>
              </a:lnSpc>
            </a:pPr>
            <a:r>
              <a:rPr lang="en-US" sz="2400"/>
              <a:t>scancode: </a:t>
            </a:r>
            <a:r>
              <a:rPr lang="en-US" sz="2400" smtClean="0"/>
              <a:t>Tuşun sistem bağımlı tarama kodu </a:t>
            </a:r>
            <a:endParaRPr lang="en-US" sz="2400"/>
          </a:p>
          <a:p>
            <a:pPr lvl="1">
              <a:lnSpc>
                <a:spcPct val="120000"/>
              </a:lnSpc>
            </a:pPr>
            <a:r>
              <a:rPr lang="en-US" sz="2400"/>
              <a:t>action</a:t>
            </a:r>
            <a:r>
              <a:rPr lang="en-US" sz="2400" smtClean="0"/>
              <a:t>: Tuş durumu </a:t>
            </a:r>
            <a:r>
              <a:rPr lang="en-US" sz="2400"/>
              <a:t>GLFW_PRESS, GLFW_RELEASE </a:t>
            </a:r>
            <a:r>
              <a:rPr lang="en-US" sz="2400" smtClean="0"/>
              <a:t>veya GLFW_REPEAT</a:t>
            </a:r>
            <a:endParaRPr lang="en-US" sz="2400"/>
          </a:p>
          <a:p>
            <a:pPr lvl="1">
              <a:lnSpc>
                <a:spcPct val="120000"/>
              </a:lnSpc>
            </a:pPr>
            <a:r>
              <a:rPr lang="en-US" sz="2400"/>
              <a:t>mods: </a:t>
            </a:r>
            <a:r>
              <a:rPr lang="en-US" sz="2400" smtClean="0"/>
              <a:t>Hangi değiştirici tuşların basıldığını tanımlayan bit alanı</a:t>
            </a:r>
          </a:p>
          <a:p>
            <a:pPr lvl="2">
              <a:lnSpc>
                <a:spcPct val="120000"/>
              </a:lnSpc>
            </a:pPr>
            <a:r>
              <a:rPr lang="en-US" sz="2000" smtClean="0"/>
              <a:t>GLFW_MOD_SHIFT: 0x0001</a:t>
            </a:r>
          </a:p>
          <a:p>
            <a:pPr lvl="2">
              <a:lnSpc>
                <a:spcPct val="120000"/>
              </a:lnSpc>
            </a:pPr>
            <a:r>
              <a:rPr lang="en-US" sz="2000" smtClean="0"/>
              <a:t>GLFW_MOD_CONTROL:</a:t>
            </a:r>
            <a:r>
              <a:rPr lang="en-US" sz="2000"/>
              <a:t> </a:t>
            </a:r>
            <a:r>
              <a:rPr lang="en-US" sz="2000" smtClean="0"/>
              <a:t>0x0002</a:t>
            </a:r>
          </a:p>
          <a:p>
            <a:pPr lvl="2">
              <a:lnSpc>
                <a:spcPct val="120000"/>
              </a:lnSpc>
            </a:pPr>
            <a:r>
              <a:rPr lang="en-US" sz="2000" smtClean="0"/>
              <a:t>GLFW_MOD_ALT: 0x0004</a:t>
            </a:r>
          </a:p>
          <a:p>
            <a:pPr lvl="2">
              <a:lnSpc>
                <a:spcPct val="120000"/>
              </a:lnSpc>
            </a:pPr>
            <a:r>
              <a:rPr lang="en-US" sz="2000" smtClean="0"/>
              <a:t>GLFW_MOD_SUPER: 0x0008 </a:t>
            </a:r>
          </a:p>
          <a:p>
            <a:pPr>
              <a:lnSpc>
                <a:spcPct val="120000"/>
              </a:lnSpc>
            </a:pPr>
            <a:r>
              <a:rPr lang="en-US" sz="2800" smtClean="0"/>
              <a:t>Tuşa ait durum bilgisine erişmek için </a:t>
            </a:r>
          </a:p>
          <a:p>
            <a:pPr lvl="1">
              <a:lnSpc>
                <a:spcPct val="120000"/>
              </a:lnSpc>
            </a:pPr>
            <a:r>
              <a:rPr lang="en-US" sz="2400" smtClean="0"/>
              <a:t>glfwGetKey(window</a:t>
            </a:r>
            <a:r>
              <a:rPr lang="en-US" sz="2400"/>
              <a:t>, GLFW_KEY_ESCAPE)</a:t>
            </a:r>
          </a:p>
          <a:p>
            <a:pPr>
              <a:lnSpc>
                <a:spcPct val="120000"/>
              </a:lnSpc>
            </a:pPr>
            <a:r>
              <a:rPr lang="en-US" sz="2900"/>
              <a:t>Tuşun ismini edinmek için</a:t>
            </a:r>
          </a:p>
          <a:p>
            <a:pPr lvl="1">
              <a:lnSpc>
                <a:spcPct val="120000"/>
              </a:lnSpc>
            </a:pPr>
            <a:r>
              <a:rPr lang="en-US" sz="2400"/>
              <a:t>const char* key_name = glfwGetKeyName(GLFW_KEY_W, 0</a:t>
            </a:r>
            <a:r>
              <a:rPr lang="en-US" sz="2400" smtClean="0"/>
              <a:t>);</a:t>
            </a:r>
            <a:endParaRPr lang="en-US" sz="2000" smtClean="0"/>
          </a:p>
          <a:p>
            <a:pPr>
              <a:lnSpc>
                <a:spcPct val="120000"/>
              </a:lnSpc>
            </a:pPr>
            <a:r>
              <a:rPr lang="en-US" sz="2800" smtClean="0"/>
              <a:t>GLFW tuş sabitleri için</a:t>
            </a:r>
          </a:p>
          <a:p>
            <a:pPr lvl="1">
              <a:lnSpc>
                <a:spcPct val="120000"/>
              </a:lnSpc>
            </a:pPr>
            <a:r>
              <a:rPr lang="tr-TR" sz="2400" smtClean="0">
                <a:hlinkClick r:id="rId3"/>
              </a:rPr>
              <a:t>https</a:t>
            </a:r>
            <a:r>
              <a:rPr lang="tr-TR" sz="2400">
                <a:hlinkClick r:id="rId3"/>
              </a:rPr>
              <a:t>://www.glfw.org/docs/3.3/group__</a:t>
            </a:r>
            <a:r>
              <a:rPr lang="tr-TR" sz="2400" smtClean="0">
                <a:hlinkClick r:id="rId3"/>
              </a:rPr>
              <a:t>keys.html</a:t>
            </a:r>
            <a:endParaRPr lang="en-US" sz="2400" smtClean="0"/>
          </a:p>
          <a:p>
            <a:pPr lvl="1">
              <a:lnSpc>
                <a:spcPct val="120000"/>
              </a:lnSpc>
            </a:pPr>
            <a:endParaRPr lang="en-US" sz="2400"/>
          </a:p>
          <a:p>
            <a:pPr lvl="1">
              <a:lnSpc>
                <a:spcPct val="120000"/>
              </a:lnSpc>
            </a:pP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60169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GLFW Klavye Tuş Durumları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smtClean="0"/>
              <a:t>Tuş durumları için yayınlanan hareket sinyalleri</a:t>
            </a:r>
          </a:p>
          <a:p>
            <a:pPr lvl="1"/>
            <a:r>
              <a:rPr lang="en-US" sz="2400" smtClean="0"/>
              <a:t>GLFW_PRESS</a:t>
            </a:r>
          </a:p>
          <a:p>
            <a:pPr lvl="2"/>
            <a:r>
              <a:rPr lang="en-US" sz="2000" smtClean="0"/>
              <a:t>herhangi bir tuşa basıldığında </a:t>
            </a:r>
            <a:r>
              <a:rPr lang="en-US" sz="2000"/>
              <a:t>yayınlanır</a:t>
            </a:r>
            <a:r>
              <a:rPr lang="en-US" sz="2000" smtClean="0"/>
              <a:t>.</a:t>
            </a:r>
          </a:p>
          <a:p>
            <a:pPr lvl="1"/>
            <a:r>
              <a:rPr lang="en-US" sz="2400" smtClean="0"/>
              <a:t>GLFW_REPEAT</a:t>
            </a:r>
          </a:p>
          <a:p>
            <a:pPr lvl="2"/>
            <a:r>
              <a:rPr lang="en-US" sz="2000" smtClean="0"/>
              <a:t>sürekli herhangi bir tuşa basıldığında yayınlanır.</a:t>
            </a:r>
          </a:p>
          <a:p>
            <a:pPr lvl="2"/>
            <a:r>
              <a:rPr lang="en-US" sz="2000" smtClean="0"/>
              <a:t>önceki basılan tuşa ait bilginin programda tutulmasını gerektirebilir.</a:t>
            </a:r>
          </a:p>
          <a:p>
            <a:pPr lvl="1"/>
            <a:r>
              <a:rPr lang="en-US" sz="2400"/>
              <a:t>GLFW_RELEASE</a:t>
            </a:r>
          </a:p>
          <a:p>
            <a:pPr lvl="2"/>
            <a:r>
              <a:rPr lang="en-US" sz="2000" smtClean="0"/>
              <a:t>herhangi </a:t>
            </a:r>
            <a:r>
              <a:rPr lang="en-US" sz="2000"/>
              <a:t>bir </a:t>
            </a:r>
            <a:r>
              <a:rPr lang="en-US" sz="2000" smtClean="0"/>
              <a:t>tuş bırakıldığında yayınlanır.</a:t>
            </a:r>
            <a:endParaRPr lang="en-US" sz="2000"/>
          </a:p>
          <a:p>
            <a:pPr lvl="1"/>
            <a:endParaRPr lang="en-US" sz="2400"/>
          </a:p>
          <a:p>
            <a:pPr lvl="1"/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40587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GLFW Fare </a:t>
            </a:r>
            <a:r>
              <a:rPr lang="en-US" smtClean="0"/>
              <a:t>Fonksiyonu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smtClean="0"/>
              <a:t>Fare geri bildirim fonksiyonları prototipi</a:t>
            </a:r>
          </a:p>
          <a:p>
            <a:pPr lvl="1">
              <a:lnSpc>
                <a:spcPct val="120000"/>
              </a:lnSpc>
            </a:pPr>
            <a:r>
              <a:rPr lang="en-US" sz="1800"/>
              <a:t>void mouse_button_callback(GLFWwindow* </a:t>
            </a:r>
            <a:r>
              <a:rPr lang="en-US" sz="1800" smtClean="0"/>
              <a:t>wind, 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1800"/>
              <a:t>	</a:t>
            </a:r>
            <a:r>
              <a:rPr lang="en-US" sz="1800" smtClean="0"/>
              <a:t>				int button</a:t>
            </a:r>
            <a:r>
              <a:rPr lang="en-US" sz="1800"/>
              <a:t>, int action, int mods</a:t>
            </a:r>
            <a:r>
              <a:rPr lang="en-US" sz="1800" smtClean="0"/>
              <a:t>)</a:t>
            </a:r>
          </a:p>
          <a:p>
            <a:pPr lvl="2">
              <a:lnSpc>
                <a:spcPct val="120000"/>
              </a:lnSpc>
            </a:pPr>
            <a:r>
              <a:rPr lang="en-US" sz="1600" smtClean="0"/>
              <a:t>Fare tuşlarının basılıp bırakılmasıyla ilgili olayları yakalar.</a:t>
            </a:r>
          </a:p>
          <a:p>
            <a:pPr lvl="2">
              <a:lnSpc>
                <a:spcPct val="120000"/>
              </a:lnSpc>
            </a:pPr>
            <a:r>
              <a:rPr lang="en-US" sz="1600" smtClean="0"/>
              <a:t>wind</a:t>
            </a:r>
            <a:r>
              <a:rPr lang="en-US" sz="1600"/>
              <a:t>: Olayı alan pencere </a:t>
            </a:r>
          </a:p>
          <a:p>
            <a:pPr lvl="2">
              <a:lnSpc>
                <a:spcPct val="120000"/>
              </a:lnSpc>
            </a:pPr>
            <a:r>
              <a:rPr lang="en-US" sz="1600" smtClean="0"/>
              <a:t>button: Basılan veya bırakılan fare tuşu</a:t>
            </a:r>
          </a:p>
          <a:p>
            <a:pPr lvl="2">
              <a:lnSpc>
                <a:spcPct val="120000"/>
              </a:lnSpc>
            </a:pPr>
            <a:r>
              <a:rPr lang="en-US" sz="1600" smtClean="0"/>
              <a:t>action: Tuş durumu </a:t>
            </a:r>
            <a:r>
              <a:rPr lang="en-US" sz="1600"/>
              <a:t>GLFW_PRESS, GLFW_RELEASE </a:t>
            </a:r>
            <a:r>
              <a:rPr lang="en-US" sz="1600" smtClean="0"/>
              <a:t>veya GLFW_REPEAT</a:t>
            </a:r>
          </a:p>
          <a:p>
            <a:pPr lvl="2">
              <a:lnSpc>
                <a:spcPct val="120000"/>
              </a:lnSpc>
            </a:pPr>
            <a:r>
              <a:rPr lang="en-US" sz="1600"/>
              <a:t>mods: Hangi değiştirici tuşların basıldığını tanımlayan bit </a:t>
            </a:r>
            <a:r>
              <a:rPr lang="en-US" sz="1600" smtClean="0"/>
              <a:t>alanı</a:t>
            </a:r>
          </a:p>
          <a:p>
            <a:pPr lvl="2">
              <a:lnSpc>
                <a:spcPct val="120000"/>
              </a:lnSpc>
            </a:pPr>
            <a:r>
              <a:rPr lang="en-US" sz="1600"/>
              <a:t>Fare butonuna ait durum bilgisine erişmek için </a:t>
            </a:r>
          </a:p>
          <a:p>
            <a:pPr lvl="3">
              <a:lnSpc>
                <a:spcPct val="120000"/>
              </a:lnSpc>
            </a:pPr>
            <a:r>
              <a:rPr lang="en-US" sz="1200"/>
              <a:t>int state = glfwGetMouseButton(window, GLFW_MOUSE_BUTTON_LEFT</a:t>
            </a:r>
            <a:r>
              <a:rPr lang="en-US" sz="1200" smtClean="0"/>
              <a:t>)</a:t>
            </a:r>
            <a:endParaRPr lang="en-US" sz="1200"/>
          </a:p>
          <a:p>
            <a:pPr lvl="3">
              <a:lnSpc>
                <a:spcPct val="120000"/>
              </a:lnSpc>
            </a:pPr>
            <a:r>
              <a:rPr lang="en-US" sz="1200"/>
              <a:t>glfwGetCursorPos </a:t>
            </a:r>
            <a:r>
              <a:rPr lang="en-US" sz="1200" smtClean="0"/>
              <a:t>(GLFWwindow </a:t>
            </a:r>
            <a:r>
              <a:rPr lang="en-US" sz="1200"/>
              <a:t>*  window, double *  xpos, double *  </a:t>
            </a:r>
            <a:r>
              <a:rPr lang="en-US" sz="1200" smtClean="0"/>
              <a:t>ypos)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1575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GLFW Fare </a:t>
            </a:r>
            <a:r>
              <a:rPr lang="en-US" smtClean="0"/>
              <a:t>Fonksiyonu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200"/>
              <a:t>Fare geri bildirim fonksiyonları prototipi</a:t>
            </a:r>
          </a:p>
          <a:p>
            <a:pPr lvl="1">
              <a:lnSpc>
                <a:spcPct val="120000"/>
              </a:lnSpc>
            </a:pPr>
            <a:r>
              <a:rPr lang="en-US" sz="1800" smtClean="0"/>
              <a:t>void </a:t>
            </a:r>
            <a:r>
              <a:rPr lang="en-US" sz="1800"/>
              <a:t>scroll_callback(GLFWwindow* </a:t>
            </a:r>
            <a:r>
              <a:rPr lang="en-US" sz="1800" smtClean="0"/>
              <a:t>wind, </a:t>
            </a:r>
            <a:r>
              <a:rPr lang="en-US" sz="1800"/>
              <a:t>double xoffset, double yoffset</a:t>
            </a:r>
            <a:r>
              <a:rPr lang="en-US" sz="1800" smtClean="0"/>
              <a:t>)</a:t>
            </a:r>
          </a:p>
          <a:p>
            <a:pPr lvl="2">
              <a:lnSpc>
                <a:spcPct val="120000"/>
              </a:lnSpc>
            </a:pPr>
            <a:r>
              <a:rPr lang="en-US" sz="1600" smtClean="0"/>
              <a:t>Farenin kaymasıyla ilgili olayları yakalar.</a:t>
            </a:r>
          </a:p>
          <a:p>
            <a:pPr lvl="2">
              <a:lnSpc>
                <a:spcPct val="120000"/>
              </a:lnSpc>
            </a:pPr>
            <a:r>
              <a:rPr lang="en-US" sz="1600"/>
              <a:t>xoffset: </a:t>
            </a:r>
            <a:r>
              <a:rPr lang="en-US" sz="1600" smtClean="0"/>
              <a:t>x-eksenindeki kayma miktarı</a:t>
            </a:r>
          </a:p>
          <a:p>
            <a:pPr lvl="2">
              <a:lnSpc>
                <a:spcPct val="120000"/>
              </a:lnSpc>
            </a:pPr>
            <a:r>
              <a:rPr lang="en-US" sz="1600" smtClean="0"/>
              <a:t>yoffset</a:t>
            </a:r>
            <a:r>
              <a:rPr lang="en-US" sz="1600"/>
              <a:t>: </a:t>
            </a:r>
            <a:r>
              <a:rPr lang="en-US" sz="1600" smtClean="0"/>
              <a:t>y-eksenindeki </a:t>
            </a:r>
            <a:r>
              <a:rPr lang="en-US" sz="1600"/>
              <a:t>kayma miktarı</a:t>
            </a:r>
          </a:p>
          <a:p>
            <a:pPr lvl="1">
              <a:lnSpc>
                <a:spcPct val="120000"/>
              </a:lnSpc>
            </a:pPr>
            <a:r>
              <a:rPr lang="en-US" sz="1800" smtClean="0"/>
              <a:t>void cursor_position_callback(GLFWwindow* wind, double xpos, double ypos)</a:t>
            </a:r>
          </a:p>
          <a:p>
            <a:pPr lvl="2">
              <a:lnSpc>
                <a:spcPct val="120000"/>
              </a:lnSpc>
            </a:pPr>
            <a:r>
              <a:rPr lang="en-US" sz="1600" smtClean="0"/>
              <a:t>Farenin imleç koordinatının değişimiyle ilgili olayları yakalar.</a:t>
            </a:r>
          </a:p>
          <a:p>
            <a:pPr lvl="2">
              <a:lnSpc>
                <a:spcPct val="120000"/>
              </a:lnSpc>
            </a:pPr>
            <a:r>
              <a:rPr lang="en-US" sz="1600" smtClean="0"/>
              <a:t>xoffset</a:t>
            </a:r>
            <a:r>
              <a:rPr lang="en-US" sz="1600"/>
              <a:t>: </a:t>
            </a:r>
            <a:r>
              <a:rPr lang="en-US" sz="1600" smtClean="0"/>
              <a:t>İmlecin ekran koordinatlarındaki yeni x koordinatı (Ekranın sol üst köşesine göre belirlenir.)</a:t>
            </a:r>
          </a:p>
          <a:p>
            <a:pPr lvl="2">
              <a:lnSpc>
                <a:spcPct val="120000"/>
              </a:lnSpc>
            </a:pPr>
            <a:r>
              <a:rPr lang="en-US" sz="1600" smtClean="0"/>
              <a:t>yoffset</a:t>
            </a:r>
            <a:r>
              <a:rPr lang="en-US" sz="1600"/>
              <a:t>: İmlecin ekran koordinatlarındaki yeni </a:t>
            </a:r>
            <a:r>
              <a:rPr lang="en-US" sz="1600" smtClean="0"/>
              <a:t>y </a:t>
            </a:r>
            <a:r>
              <a:rPr lang="en-US" sz="1600"/>
              <a:t>koordinatı (Ekranın sol üst köşesine göre belirlenir</a:t>
            </a:r>
            <a:r>
              <a:rPr lang="en-US" sz="1600" smtClean="0"/>
              <a:t>.)</a:t>
            </a:r>
          </a:p>
          <a:p>
            <a:pPr lvl="3">
              <a:lnSpc>
                <a:spcPct val="120000"/>
              </a:lnSpc>
            </a:pPr>
            <a:r>
              <a:rPr lang="en-US" sz="1200" smtClean="0"/>
              <a:t>OpenGL koordinat sistemiyle uyum için uygulamaya göre y koordinatında düzenleme yapmak gerekebilir.</a:t>
            </a:r>
            <a:endParaRPr lang="tr-TR" sz="1800" dirty="0"/>
          </a:p>
        </p:txBody>
      </p:sp>
    </p:spTree>
    <p:extLst>
      <p:ext uri="{BB962C8B-B14F-4D97-AF65-F5344CB8AC3E}">
        <p14:creationId xmlns:p14="http://schemas.microsoft.com/office/powerpoint/2010/main" val="409994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GLFW Girdi Modu Ayarı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200"/>
              <a:t>glfwSetInputMode(window, </a:t>
            </a:r>
            <a:r>
              <a:rPr lang="en-US" sz="2200" smtClean="0"/>
              <a:t>mod, durum) </a:t>
            </a:r>
            <a:r>
              <a:rPr lang="en-US" sz="2200"/>
              <a:t>şeklinde ayarlanır.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200" smtClean="0"/>
              <a:t>GLFW_CURSOR imleç modu durumları 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1800" smtClean="0"/>
              <a:t>GLFW_CURSOR_NORMAL: İmleç görünür olup normal davranır.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1800" smtClean="0"/>
              <a:t>GLFW_CURSOR_HIDDEN: 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sz="1400" smtClean="0"/>
              <a:t>İmleç pencere üzerine geldiğinde görünmez olur. 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sz="1400" smtClean="0"/>
              <a:t>Uygulamaya özgü imleç oluşturmak için kullanışlıdır.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1800" smtClean="0"/>
              <a:t>GLFW_CURSOR_DISABLED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sz="1400" smtClean="0"/>
              <a:t>İmleç saklanıp konumu yakalanır.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sz="1400" smtClean="0"/>
              <a:t>İmleç hareketi teoride sınırsız olup pratikte double veri tipinin minimum ve maksimum saklama kapasitesiyle sınırlıdır.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sz="1400" smtClean="0"/>
              <a:t>3B kamera kontrollerini uygulamada kullanışlıdır.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200" smtClean="0"/>
              <a:t>GLFW_STICKY_KEYS modu için GL_TRUE veya GL_FALSE ile yapışkan tuşlar etkinleştirilir.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1800" smtClean="0"/>
              <a:t>Bir tuş bırakılsa bile sonraki glfwGetKey çağrımı tuş için GLFW_PRESS döner.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1800" smtClean="0"/>
              <a:t>Tuşların sıralamaya bakılmaksızın basılıp basılmadığını kontrol etmede kullanılır.</a:t>
            </a:r>
            <a:endParaRPr lang="en-US" sz="180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200"/>
              <a:t>GLFW_STICKY_MOUSE_BUTTONS</a:t>
            </a:r>
            <a:r>
              <a:rPr lang="en-US" sz="2200" smtClean="0"/>
              <a:t> </a:t>
            </a:r>
            <a:r>
              <a:rPr lang="en-US" sz="2200"/>
              <a:t>modu için GL_TRUE veya GL_FALSE ile yapışkan </a:t>
            </a:r>
            <a:r>
              <a:rPr lang="en-US" sz="2200" smtClean="0"/>
              <a:t>fare butonları </a:t>
            </a:r>
            <a:r>
              <a:rPr lang="en-US" sz="2200"/>
              <a:t>etkinleştirilir.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1800"/>
              <a:t>Bir </a:t>
            </a:r>
            <a:r>
              <a:rPr lang="en-US" sz="1800" smtClean="0"/>
              <a:t>buton </a:t>
            </a:r>
            <a:r>
              <a:rPr lang="en-US" sz="1800"/>
              <a:t>bırakılsa bile sonraki glfwGetMouseButton</a:t>
            </a:r>
            <a:r>
              <a:rPr lang="en-US" sz="1800" smtClean="0"/>
              <a:t> </a:t>
            </a:r>
            <a:r>
              <a:rPr lang="en-US" sz="1800"/>
              <a:t>çağrımı </a:t>
            </a:r>
            <a:r>
              <a:rPr lang="en-US" sz="1800" smtClean="0"/>
              <a:t>buton </a:t>
            </a:r>
            <a:r>
              <a:rPr lang="en-US" sz="1800"/>
              <a:t>için GLFW_PRESS döner.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1800" smtClean="0"/>
              <a:t>Butonların </a:t>
            </a:r>
            <a:r>
              <a:rPr lang="en-US" sz="1800"/>
              <a:t>sıralamaya </a:t>
            </a:r>
            <a:r>
              <a:rPr lang="en-US" sz="1800" smtClean="0"/>
              <a:t>bakılmaksızın </a:t>
            </a:r>
            <a:r>
              <a:rPr lang="en-US" sz="1800"/>
              <a:t>basılıp basılmadığını kontrol etmede kullanılır</a:t>
            </a:r>
            <a:r>
              <a:rPr lang="en-US" sz="1800" smtClean="0"/>
              <a:t>.</a:t>
            </a:r>
            <a:endParaRPr lang="tr-TR" sz="2600" dirty="0"/>
          </a:p>
        </p:txBody>
      </p:sp>
    </p:spTree>
    <p:extLst>
      <p:ext uri="{BB962C8B-B14F-4D97-AF65-F5344CB8AC3E}">
        <p14:creationId xmlns:p14="http://schemas.microsoft.com/office/powerpoint/2010/main" val="415784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tab_20_01a.jpg" descr="tab_20_01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8" b="2717"/>
          <a:stretch/>
        </p:blipFill>
        <p:spPr bwMode="auto">
          <a:xfrm>
            <a:off x="639763" y="1625797"/>
            <a:ext cx="7864475" cy="489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82296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tr-TR" dirty="0" smtClean="0"/>
              <a:t>OpenGL </a:t>
            </a:r>
            <a:r>
              <a:rPr lang="tr-TR" altLang="tr-TR" dirty="0" smtClean="0"/>
              <a:t>Etkileşim Fonksiyonları Özeti</a:t>
            </a:r>
            <a:endParaRPr lang="en-US" altLang="tr-TR" dirty="0" smtClean="0"/>
          </a:p>
        </p:txBody>
      </p:sp>
    </p:spTree>
    <p:extLst>
      <p:ext uri="{BB962C8B-B14F-4D97-AF65-F5344CB8AC3E}">
        <p14:creationId xmlns:p14="http://schemas.microsoft.com/office/powerpoint/2010/main" val="12264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7" name="tab_20_01b.jpg" descr="tab_20_01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93"/>
          <a:stretch/>
        </p:blipFill>
        <p:spPr bwMode="auto">
          <a:xfrm>
            <a:off x="467544" y="1556792"/>
            <a:ext cx="8160194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tr-TR" dirty="0" smtClean="0"/>
              <a:t>OpenGL </a:t>
            </a:r>
            <a:r>
              <a:rPr lang="tr-TR" altLang="tr-TR" dirty="0"/>
              <a:t>Etkileşim Fonksiyonları </a:t>
            </a:r>
            <a:r>
              <a:rPr lang="tr-TR" altLang="tr-TR" dirty="0" smtClean="0"/>
              <a:t>Özeti</a:t>
            </a:r>
            <a:endParaRPr lang="en-US" altLang="tr-TR" dirty="0" smtClean="0"/>
          </a:p>
        </p:txBody>
      </p:sp>
    </p:spTree>
    <p:extLst>
      <p:ext uri="{BB962C8B-B14F-4D97-AF65-F5344CB8AC3E}">
        <p14:creationId xmlns:p14="http://schemas.microsoft.com/office/powerpoint/2010/main" val="294623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tab_20_01c.jpg" descr="tab_20_01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5"/>
          <a:stretch/>
        </p:blipFill>
        <p:spPr bwMode="auto">
          <a:xfrm>
            <a:off x="323528" y="2780928"/>
            <a:ext cx="8686800" cy="280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tr-TR" dirty="0" smtClean="0"/>
              <a:t>OpenGL </a:t>
            </a:r>
            <a:r>
              <a:rPr lang="tr-TR" altLang="tr-TR" dirty="0" smtClean="0"/>
              <a:t>Girdi Fonksiyonları Özeti</a:t>
            </a:r>
            <a:endParaRPr lang="en-US" altLang="tr-TR" dirty="0" smtClean="0"/>
          </a:p>
        </p:txBody>
      </p:sp>
    </p:spTree>
    <p:extLst>
      <p:ext uri="{BB962C8B-B14F-4D97-AF65-F5344CB8AC3E}">
        <p14:creationId xmlns:p14="http://schemas.microsoft.com/office/powerpoint/2010/main" val="221469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 Üçgen 4"/>
          <p:cNvSpPr/>
          <p:nvPr/>
        </p:nvSpPr>
        <p:spPr>
          <a:xfrm>
            <a:off x="6084167" y="1772816"/>
            <a:ext cx="1684375" cy="2263606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46856" y="260648"/>
            <a:ext cx="8229600" cy="1143000"/>
          </a:xfrm>
        </p:spPr>
        <p:txBody>
          <a:bodyPr>
            <a:normAutofit/>
          </a:bodyPr>
          <a:lstStyle/>
          <a:p>
            <a:r>
              <a:rPr lang="tr-TR" dirty="0" smtClean="0"/>
              <a:t>Üçgenlerde İç Dış Nokta Belirleme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5050904" cy="4525963"/>
              </a:xfrm>
            </p:spPr>
            <p:txBody>
              <a:bodyPr>
                <a:normAutofit fontScale="92500"/>
              </a:bodyPr>
              <a:lstStyle/>
              <a:p>
                <a:r>
                  <a:rPr lang="tr-TR" dirty="0" smtClean="0"/>
                  <a:t>Bir noktanın üçgen içerisinde olabilmesi için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tr-T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1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tr-TR" b="1" i="1"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tr-TR" dirty="0" smtClean="0"/>
                  <a:t>-</a:t>
                </a:r>
                <a:r>
                  <a:rPr lang="tr-TR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1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tr-TR" b="1" i="1" smtClean="0">
                            <a:latin typeface="Cambria Math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tr-TR" dirty="0" smtClean="0"/>
                  <a:t> doğrusunun sağında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1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tr-TR" b="1" i="1"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tr-TR" dirty="0"/>
                  <a:t>-</a:t>
                </a:r>
                <a:r>
                  <a:rPr lang="tr-TR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1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tr-TR" b="1" i="1" smtClean="0"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tr-TR" dirty="0"/>
                  <a:t> doğrusunun </a:t>
                </a:r>
                <a:r>
                  <a:rPr lang="tr-TR" dirty="0" smtClean="0"/>
                  <a:t>üstünde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1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tr-TR" b="1" i="1" smtClean="0"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tr-TR" dirty="0"/>
                  <a:t>-</a:t>
                </a:r>
                <a:r>
                  <a:rPr lang="tr-TR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1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tr-TR" b="1" i="1">
                            <a:latin typeface="Cambria Math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tr-TR" dirty="0"/>
                  <a:t> doğrusunun </a:t>
                </a:r>
                <a:r>
                  <a:rPr lang="tr-TR" dirty="0" smtClean="0"/>
                  <a:t>altında </a:t>
                </a:r>
              </a:p>
              <a:p>
                <a:pPr marL="457200" lvl="1" indent="0">
                  <a:buNone/>
                </a:pPr>
                <a:r>
                  <a:rPr lang="tr-TR" dirty="0" smtClean="0"/>
                  <a:t>olmalıdır.</a:t>
                </a:r>
              </a:p>
              <a:p>
                <a:pPr marL="342900" lvl="1" indent="-342900">
                  <a:buFont typeface="Arial" pitchFamily="34" charset="0"/>
                  <a:buChar char="•"/>
                </a:pPr>
                <a:r>
                  <a:rPr lang="tr-TR" sz="3200" dirty="0"/>
                  <a:t>Daha hızlıdır ve karekök alma </a:t>
                </a:r>
                <a:r>
                  <a:rPr lang="tr-TR" sz="3200" dirty="0" err="1"/>
                  <a:t>arccos</a:t>
                </a:r>
                <a:r>
                  <a:rPr lang="tr-TR" sz="3200" dirty="0"/>
                  <a:t> benzeri işlemler yapmayı gerektirmez.</a:t>
                </a:r>
              </a:p>
              <a:p>
                <a:pPr marL="457200" lvl="1" indent="0">
                  <a:buNone/>
                </a:pPr>
                <a:endParaRPr lang="tr-TR" dirty="0" smtClean="0"/>
              </a:p>
              <a:p>
                <a:endParaRPr lang="tr-TR" dirty="0" smtClean="0"/>
              </a:p>
              <a:p>
                <a:endParaRPr lang="tr-TR" dirty="0" smtClean="0"/>
              </a:p>
              <a:p>
                <a:endParaRPr lang="tr-TR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5050904" cy="4525963"/>
              </a:xfrm>
              <a:blipFill>
                <a:blip r:embed="rId2"/>
                <a:stretch>
                  <a:fillRect l="-2413" t="-1617" r="-3739" b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Düz Ok Bağlayıcısı 11"/>
          <p:cNvCxnSpPr/>
          <p:nvPr/>
        </p:nvCxnSpPr>
        <p:spPr>
          <a:xfrm>
            <a:off x="6084167" y="1840725"/>
            <a:ext cx="432049" cy="1063894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Metin kutusu 12"/>
              <p:cNvSpPr txBox="1"/>
              <p:nvPr/>
            </p:nvSpPr>
            <p:spPr>
              <a:xfrm>
                <a:off x="6280323" y="2884652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tr-TR" sz="2000" b="1" i="1" smtClean="0">
                              <a:latin typeface="Cambria Math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13" name="Metin kutusu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323" y="2884652"/>
                <a:ext cx="523925" cy="400110"/>
              </a:xfrm>
              <a:prstGeom prst="rect">
                <a:avLst/>
              </a:prstGeom>
              <a:blipFill rotWithShape="1"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Metin kutusu 26"/>
              <p:cNvSpPr txBox="1"/>
              <p:nvPr/>
            </p:nvSpPr>
            <p:spPr>
              <a:xfrm>
                <a:off x="5674975" y="1628800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smtClean="0">
                              <a:latin typeface="Cambria Math"/>
                            </a:rPr>
                            <m:t>𝒗</m:t>
                          </m:r>
                        </m:e>
                        <m:sub>
                          <m:r>
                            <a:rPr lang="tr-TR" sz="2000" b="1" i="1" smtClean="0">
                              <a:latin typeface="Cambria Math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27" name="Metin kutusu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975" y="1628800"/>
                <a:ext cx="523925" cy="4001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Metin kutusu 29"/>
              <p:cNvSpPr txBox="1"/>
              <p:nvPr/>
            </p:nvSpPr>
            <p:spPr>
              <a:xfrm>
                <a:off x="5652120" y="3802088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smtClean="0">
                              <a:latin typeface="Cambria Math"/>
                            </a:rPr>
                            <m:t>𝒗</m:t>
                          </m:r>
                        </m:e>
                        <m:sub>
                          <m:r>
                            <a:rPr lang="tr-TR" sz="20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30" name="Metin kutusu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3802088"/>
                <a:ext cx="523925" cy="400110"/>
              </a:xfrm>
              <a:prstGeom prst="rect">
                <a:avLst/>
              </a:prstGeom>
              <a:blipFill rotWithShape="1">
                <a:blip r:embed="rId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Metin kutusu 31"/>
              <p:cNvSpPr txBox="1"/>
              <p:nvPr/>
            </p:nvSpPr>
            <p:spPr>
              <a:xfrm>
                <a:off x="7776089" y="3802088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smtClean="0">
                              <a:latin typeface="Cambria Math"/>
                            </a:rPr>
                            <m:t>𝒗</m:t>
                          </m:r>
                        </m:e>
                        <m:sub>
                          <m:r>
                            <a:rPr lang="tr-TR" sz="2000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32" name="Metin kutusu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6089" y="3802088"/>
                <a:ext cx="523925" cy="400110"/>
              </a:xfrm>
              <a:prstGeom prst="rect">
                <a:avLst/>
              </a:prstGeom>
              <a:blipFill rotWithShape="1">
                <a:blip r:embed="rId6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etin kutusu 13"/>
              <p:cNvSpPr txBox="1"/>
              <p:nvPr/>
            </p:nvSpPr>
            <p:spPr>
              <a:xfrm>
                <a:off x="7164288" y="2172617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tr-TR" sz="2000" b="1" i="1" smtClean="0">
                              <a:latin typeface="Cambria Math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14" name="Metin kutusu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288" y="2172617"/>
                <a:ext cx="523925" cy="400110"/>
              </a:xfrm>
              <a:prstGeom prst="rect">
                <a:avLst/>
              </a:prstGeom>
              <a:blipFill rotWithShape="1">
                <a:blip r:embed="rId7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Düz Ok Bağlayıcısı 14"/>
          <p:cNvCxnSpPr>
            <a:endCxn id="14" idx="1"/>
          </p:cNvCxnSpPr>
          <p:nvPr/>
        </p:nvCxnSpPr>
        <p:spPr>
          <a:xfrm>
            <a:off x="6084167" y="1759768"/>
            <a:ext cx="1080121" cy="612904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Düz Ok Bağlayıcısı 16"/>
          <p:cNvCxnSpPr/>
          <p:nvPr/>
        </p:nvCxnSpPr>
        <p:spPr>
          <a:xfrm>
            <a:off x="6168459" y="1840725"/>
            <a:ext cx="605929" cy="901115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Düz Ok Bağlayıcısı 15"/>
          <p:cNvCxnSpPr/>
          <p:nvPr/>
        </p:nvCxnSpPr>
        <p:spPr>
          <a:xfrm>
            <a:off x="6078592" y="1781192"/>
            <a:ext cx="1152130" cy="1498898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Düz Ok Bağlayıcısı 17"/>
          <p:cNvCxnSpPr/>
          <p:nvPr/>
        </p:nvCxnSpPr>
        <p:spPr>
          <a:xfrm>
            <a:off x="6084168" y="1759768"/>
            <a:ext cx="0" cy="2029272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Düz Ok Bağlayıcısı 18"/>
          <p:cNvCxnSpPr>
            <a:stCxn id="5" idx="4"/>
          </p:cNvCxnSpPr>
          <p:nvPr/>
        </p:nvCxnSpPr>
        <p:spPr>
          <a:xfrm flipH="1">
            <a:off x="6280323" y="4036422"/>
            <a:ext cx="1488219" cy="0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88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tab_20_01d.jpg" descr="tab_20_01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42" b="4324"/>
          <a:stretch/>
        </p:blipFill>
        <p:spPr bwMode="auto">
          <a:xfrm>
            <a:off x="603804" y="1628800"/>
            <a:ext cx="7962900" cy="489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82296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tr-TR" dirty="0" smtClean="0"/>
              <a:t>OpenGL </a:t>
            </a:r>
            <a:r>
              <a:rPr lang="tr-TR" altLang="tr-TR" dirty="0" smtClean="0"/>
              <a:t>Menü Fonksiyonları Özeti</a:t>
            </a:r>
            <a:endParaRPr lang="en-US" altLang="tr-TR" dirty="0" smtClean="0"/>
          </a:p>
        </p:txBody>
      </p:sp>
    </p:spTree>
    <p:extLst>
      <p:ext uri="{BB962C8B-B14F-4D97-AF65-F5344CB8AC3E}">
        <p14:creationId xmlns:p14="http://schemas.microsoft.com/office/powerpoint/2010/main" val="154248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tab_20_02.jpg" descr="tab_20_0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70" b="2028"/>
          <a:stretch/>
        </p:blipFill>
        <p:spPr bwMode="auto">
          <a:xfrm>
            <a:off x="1259632" y="1044733"/>
            <a:ext cx="7112372" cy="5630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11188" y="381000"/>
            <a:ext cx="7993062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tr-TR" dirty="0" smtClean="0"/>
              <a:t>OpenGL </a:t>
            </a:r>
            <a:r>
              <a:rPr lang="tr-TR" altLang="tr-TR" dirty="0" smtClean="0"/>
              <a:t>Menü Fonksiyonları Özeti</a:t>
            </a:r>
            <a:endParaRPr lang="en-US" altLang="tr-TR" dirty="0" smtClean="0"/>
          </a:p>
        </p:txBody>
      </p:sp>
    </p:spTree>
    <p:extLst>
      <p:ext uri="{BB962C8B-B14F-4D97-AF65-F5344CB8AC3E}">
        <p14:creationId xmlns:p14="http://schemas.microsoft.com/office/powerpoint/2010/main" val="280796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PROJE ÖNERİSİ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mtClean="0"/>
              <a:t>En geç 15 Nisan Pazartesi</a:t>
            </a:r>
            <a:r>
              <a:rPr lang="tr-TR" smtClean="0"/>
              <a:t> </a:t>
            </a:r>
            <a:r>
              <a:rPr lang="en-US" smtClean="0"/>
              <a:t>ders saatine</a:t>
            </a:r>
            <a:r>
              <a:rPr lang="tr-TR" smtClean="0"/>
              <a:t> </a:t>
            </a:r>
            <a:r>
              <a:rPr lang="tr-TR" dirty="0" smtClean="0"/>
              <a:t>kadar proje konunuzu ve kimlerle </a:t>
            </a:r>
            <a:r>
              <a:rPr lang="tr-TR" smtClean="0"/>
              <a:t>çalışacağınızı </a:t>
            </a:r>
            <a:r>
              <a:rPr lang="en-US" smtClean="0"/>
              <a:t>belirleyiniz. </a:t>
            </a:r>
          </a:p>
          <a:p>
            <a:pPr lvl="1">
              <a:lnSpc>
                <a:spcPct val="120000"/>
              </a:lnSpc>
            </a:pPr>
            <a:r>
              <a:rPr lang="en-US" smtClean="0"/>
              <a:t>Proje grupları </a:t>
            </a:r>
            <a:r>
              <a:rPr lang="tr-TR" smtClean="0"/>
              <a:t>excel </a:t>
            </a:r>
            <a:r>
              <a:rPr lang="tr-TR"/>
              <a:t>dosyasına </a:t>
            </a:r>
            <a:r>
              <a:rPr lang="en-US" smtClean="0"/>
              <a:t>ilgili bilgileri </a:t>
            </a:r>
            <a:r>
              <a:rPr lang="tr-TR" smtClean="0"/>
              <a:t>giriniz.</a:t>
            </a:r>
            <a:endParaRPr lang="en-US" smtClean="0"/>
          </a:p>
          <a:p>
            <a:pPr lvl="1">
              <a:lnSpc>
                <a:spcPct val="120000"/>
              </a:lnSpc>
            </a:pPr>
            <a:r>
              <a:rPr lang="en-US" smtClean="0"/>
              <a:t>Proje önerisi raporunuzu Teams’deki Proje Önerisi ödevi altına yükleyiniz. </a:t>
            </a:r>
            <a:endParaRPr lang="tr-TR" dirty="0" smtClean="0"/>
          </a:p>
          <a:p>
            <a:pPr>
              <a:lnSpc>
                <a:spcPct val="120000"/>
              </a:lnSpc>
            </a:pPr>
            <a:r>
              <a:rPr lang="tr-TR" smtClean="0"/>
              <a:t>Proje konunuz</a:t>
            </a:r>
            <a:r>
              <a:rPr lang="en-US" smtClean="0"/>
              <a:t> uygulamaya yönelik olmalıdır ve notlandırma kodlama ağırlıklı olacaktır. </a:t>
            </a:r>
          </a:p>
          <a:p>
            <a:pPr>
              <a:lnSpc>
                <a:spcPct val="120000"/>
              </a:lnSpc>
            </a:pPr>
            <a:r>
              <a:rPr lang="en-US" smtClean="0"/>
              <a:t>Kod yazamayacağını değerlendirenler aşağıdaki araştırma konularına benzer bir konu belirleyip bir araştırma raporu hazırlamalı ve konuyla ilgili hazır bir uygulama ile demo yapmalıdır</a:t>
            </a:r>
            <a:r>
              <a:rPr lang="tr-TR" smtClean="0"/>
              <a:t>.</a:t>
            </a:r>
            <a:endParaRPr lang="tr-TR" dirty="0" smtClean="0"/>
          </a:p>
          <a:p>
            <a:pPr lvl="1">
              <a:lnSpc>
                <a:spcPct val="120000"/>
              </a:lnSpc>
            </a:pPr>
            <a:r>
              <a:rPr lang="en-US" smtClean="0"/>
              <a:t>BSP (Binary Space Partitioning) ağaçlarıyla modelleme</a:t>
            </a:r>
          </a:p>
          <a:p>
            <a:pPr lvl="1">
              <a:lnSpc>
                <a:spcPct val="120000"/>
              </a:lnSpc>
            </a:pPr>
            <a:r>
              <a:rPr lang="en-US" smtClean="0"/>
              <a:t>B-spline yüzeyleriyle (B-spline surfaces) 3-B temsil</a:t>
            </a:r>
          </a:p>
          <a:p>
            <a:pPr lvl="1">
              <a:lnSpc>
                <a:spcPct val="120000"/>
              </a:lnSpc>
            </a:pPr>
            <a:r>
              <a:rPr lang="en-US" smtClean="0"/>
              <a:t>Alan alt bölüm (area subdivision) teknikleriyle görünür yüzey tespiti</a:t>
            </a:r>
          </a:p>
          <a:p>
            <a:pPr lvl="1">
              <a:lnSpc>
                <a:spcPct val="120000"/>
              </a:lnSpc>
            </a:pPr>
            <a:r>
              <a:rPr lang="en-US"/>
              <a:t>Yürüyen küpler algoritması (marching cubes algorithm</a:t>
            </a:r>
            <a:r>
              <a:rPr lang="en-US" smtClean="0"/>
              <a:t>)</a:t>
            </a:r>
          </a:p>
          <a:p>
            <a:pPr lvl="1">
              <a:lnSpc>
                <a:spcPct val="120000"/>
              </a:lnSpc>
            </a:pPr>
            <a:r>
              <a:rPr lang="en-US" smtClean="0"/>
              <a:t>Ortam haritalama (environment mapping), darbe haritalama (bumb mapping)</a:t>
            </a:r>
          </a:p>
          <a:p>
            <a:pPr lvl="1">
              <a:lnSpc>
                <a:spcPct val="120000"/>
              </a:lnSpc>
            </a:pPr>
            <a:r>
              <a:rPr lang="en-US" smtClean="0"/>
              <a:t>Algoritmik modeleme</a:t>
            </a:r>
          </a:p>
          <a:p>
            <a:pPr lvl="1">
              <a:lnSpc>
                <a:spcPct val="120000"/>
              </a:lnSpc>
            </a:pPr>
            <a:r>
              <a:rPr lang="en-US" smtClean="0"/>
              <a:t>GLSL söz dizimi (syntax)</a:t>
            </a:r>
          </a:p>
          <a:p>
            <a:pPr lvl="1">
              <a:lnSpc>
                <a:spcPct val="120000"/>
              </a:lnSpc>
            </a:pPr>
            <a:r>
              <a:rPr lang="en-US" smtClean="0"/>
              <a:t>Diğer grafik kütüphaneleri (Vulkan, Metal, DirectX, CUDA) temelli grafik uygulamaları</a:t>
            </a:r>
          </a:p>
        </p:txBody>
      </p:sp>
    </p:spTree>
    <p:extLst>
      <p:ext uri="{BB962C8B-B14F-4D97-AF65-F5344CB8AC3E}">
        <p14:creationId xmlns:p14="http://schemas.microsoft.com/office/powerpoint/2010/main" val="77983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PROJE ÖNERİSİ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tr-TR" smtClean="0"/>
              <a:t>Proje </a:t>
            </a:r>
            <a:r>
              <a:rPr lang="tr-TR" dirty="0" smtClean="0"/>
              <a:t>konunuzu belirlemek için aşağıdaki bağlantılarda paylaşılan örnekleri inceleyebilirsiniz.</a:t>
            </a:r>
          </a:p>
          <a:p>
            <a:pPr lvl="1">
              <a:lnSpc>
                <a:spcPct val="120000"/>
              </a:lnSpc>
            </a:pPr>
            <a:r>
              <a:rPr lang="tr-TR" smtClean="0">
                <a:hlinkClick r:id="rId2"/>
              </a:rPr>
              <a:t>https</a:t>
            </a:r>
            <a:r>
              <a:rPr lang="tr-TR">
                <a:hlinkClick r:id="rId2"/>
              </a:rPr>
              <a:t>://</a:t>
            </a:r>
            <a:r>
              <a:rPr lang="tr-TR" smtClean="0">
                <a:hlinkClick r:id="rId2"/>
              </a:rPr>
              <a:t>github.com/JoeyDeVries/LearnOpenGL</a:t>
            </a:r>
            <a:endParaRPr lang="en-US" smtClean="0"/>
          </a:p>
          <a:p>
            <a:pPr lvl="1">
              <a:lnSpc>
                <a:spcPct val="120000"/>
              </a:lnSpc>
            </a:pPr>
            <a:r>
              <a:rPr lang="tr-TR">
                <a:hlinkClick r:id="rId3"/>
              </a:rPr>
              <a:t>https://</a:t>
            </a:r>
            <a:r>
              <a:rPr lang="tr-TR" smtClean="0">
                <a:hlinkClick r:id="rId3"/>
              </a:rPr>
              <a:t>github.com/nvidia/cuda-samples</a:t>
            </a:r>
            <a:endParaRPr lang="en-US" smtClean="0"/>
          </a:p>
          <a:p>
            <a:pPr lvl="1">
              <a:lnSpc>
                <a:spcPct val="120000"/>
              </a:lnSpc>
            </a:pPr>
            <a:endParaRPr lang="en-US" smtClean="0"/>
          </a:p>
          <a:p>
            <a:pPr>
              <a:lnSpc>
                <a:spcPct val="120000"/>
              </a:lnSpc>
            </a:pPr>
            <a:r>
              <a:rPr lang="en-US" b="1" smtClean="0"/>
              <a:t>Not: </a:t>
            </a:r>
            <a:r>
              <a:rPr lang="en-US" smtClean="0"/>
              <a:t>GitHub referansı verilen örnek uygulamaların tümü VS2022 Community üzerinden "Clone a repository“ seçeneği ile direkt indirilip gerekirse cmake ile configure edildikten sonra derlenebilir.</a:t>
            </a:r>
          </a:p>
          <a:p>
            <a:pPr lvl="1">
              <a:lnSpc>
                <a:spcPct val="120000"/>
              </a:lnSpc>
            </a:pPr>
            <a:r>
              <a:rPr lang="en-US" smtClean="0"/>
              <a:t>Ayrıca Cmake uygulamasını indirmeye gerek yoktur.</a:t>
            </a: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125121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Lab4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692896"/>
          </a:xfrm>
        </p:spPr>
        <p:txBody>
          <a:bodyPr>
            <a:normAutofit fontScale="70000" lnSpcReduction="20000"/>
          </a:bodyPr>
          <a:lstStyle/>
          <a:p>
            <a:r>
              <a:rPr lang="en-US" sz="2800" smtClean="0"/>
              <a:t>Verilen obje modelleri ve doku görüntülerini kullanarak 3 boyutlu bir sahne görünümünü görselleyiniz. </a:t>
            </a:r>
            <a:endParaRPr lang="en-US" sz="280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500"/>
              <a:t>Farklı </a:t>
            </a:r>
            <a:r>
              <a:rPr lang="en-US" sz="2500" smtClean="0"/>
              <a:t>objeler </a:t>
            </a:r>
            <a:r>
              <a:rPr lang="en-US" sz="2500"/>
              <a:t>için farklı </a:t>
            </a:r>
            <a:r>
              <a:rPr lang="en-US" sz="2500" smtClean="0"/>
              <a:t>konum, ölçek ve dönmelerle nesnelerin içiçe geçmesini önleyiniz.</a:t>
            </a:r>
            <a:endParaRPr lang="en-US" sz="250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500" smtClean="0"/>
              <a:t>Programdaki modelleri okumada assimp kütüphanesinden yararlanınız.</a:t>
            </a:r>
            <a:endParaRPr lang="en-US" sz="250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500" smtClean="0"/>
              <a:t>3-B sahnede gezinme için hazır klavye veya fare fonksiyonlarını ekleyiniz.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500" smtClean="0"/>
              <a:t>Bakış dönüşümleri için camera sınıfından yararlanınız.</a:t>
            </a:r>
            <a:endParaRPr lang="en-US" sz="250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600" smtClean="0"/>
              <a:t>model</a:t>
            </a:r>
            <a:r>
              <a:rPr lang="en-US" sz="2600"/>
              <a:t>, camera, filesystem, shader ve stb_image kütüphanelerini ekleyiniz.</a:t>
            </a: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4293096"/>
            <a:ext cx="3024336" cy="2392839"/>
          </a:xfrm>
          <a:prstGeom prst="rect">
            <a:avLst/>
          </a:prstGeom>
        </p:spPr>
      </p:pic>
      <p:sp>
        <p:nvSpPr>
          <p:cNvPr id="7" name="İçerik Yer Tutucusu 2"/>
          <p:cNvSpPr txBox="1">
            <a:spLocks/>
          </p:cNvSpPr>
          <p:nvPr/>
        </p:nvSpPr>
        <p:spPr>
          <a:xfrm>
            <a:off x="457200" y="4192488"/>
            <a:ext cx="5410944" cy="269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1800" smtClean="0"/>
              <a:t>OFF ve OBJ dosya formatlarını inceleyip OBJ formatı için dokuyu harici ve material özelliği olarak tanımlama seçeneklerini inceleyiniz.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1800" smtClean="0"/>
              <a:t>Kodunuzu ve ekran çıktısını içeren raporunuzu Teams’deki Lab4 ödevi altına yükleyiniz.</a:t>
            </a:r>
          </a:p>
        </p:txBody>
      </p:sp>
    </p:spTree>
    <p:extLst>
      <p:ext uri="{BB962C8B-B14F-4D97-AF65-F5344CB8AC3E}">
        <p14:creationId xmlns:p14="http://schemas.microsoft.com/office/powerpoint/2010/main" val="189992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 Üçgen 4"/>
          <p:cNvSpPr/>
          <p:nvPr/>
        </p:nvSpPr>
        <p:spPr>
          <a:xfrm>
            <a:off x="6570198" y="1268760"/>
            <a:ext cx="1684375" cy="2263606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46856" y="260648"/>
            <a:ext cx="8229600" cy="1143000"/>
          </a:xfrm>
        </p:spPr>
        <p:txBody>
          <a:bodyPr>
            <a:normAutofit/>
          </a:bodyPr>
          <a:lstStyle/>
          <a:p>
            <a:r>
              <a:rPr lang="tr-TR" dirty="0" smtClean="0"/>
              <a:t>Üçgenlerde İç Dış Nokta Belirleme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0768"/>
                <a:ext cx="5050904" cy="398904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tr-TR" sz="2800" b="1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tr-TR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800" b="1" i="1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tr-TR" sz="2800" b="1" i="1" smtClean="0"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tr-TR" sz="2800" dirty="0"/>
                  <a:t>-</a:t>
                </a:r>
                <a:r>
                  <a:rPr lang="tr-TR" sz="28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800" b="1" i="1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tr-TR" sz="2800" b="1" i="1">
                            <a:latin typeface="Cambria Math"/>
                          </a:rPr>
                          <m:t>𝟑</m:t>
                        </m:r>
                      </m:sub>
                    </m:sSub>
                    <m:r>
                      <a:rPr lang="tr-TR" sz="2800" b="1" i="1" smtClean="0">
                        <a:latin typeface="Cambria Math"/>
                      </a:rPr>
                      <m:t>)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sz="2800" b="1" i="1" smtClean="0">
                        <a:latin typeface="Cambria Math"/>
                      </a:rPr>
                      <m:t>𝒙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sz="2800" b="1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tr-TR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800" b="1" i="1">
                            <a:latin typeface="Cambria Math"/>
                          </a:rPr>
                          <m:t>𝒑</m:t>
                        </m:r>
                      </m:e>
                      <m:sub>
                        <m:r>
                          <a:rPr lang="tr-TR" sz="2800" b="1" i="1">
                            <a:latin typeface="Cambria Math"/>
                          </a:rPr>
                          <m:t>𝟑</m:t>
                        </m:r>
                      </m:sub>
                    </m:sSub>
                    <m:r>
                      <a:rPr lang="tr-TR" sz="2800" b="1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tr-TR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800" b="1" i="1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tr-TR" sz="2800" b="1" i="1">
                            <a:latin typeface="Cambria Math"/>
                          </a:rPr>
                          <m:t>𝟑</m:t>
                        </m:r>
                      </m:sub>
                    </m:sSub>
                    <m:r>
                      <a:rPr lang="tr-TR" sz="2800" b="1" i="1" smtClean="0">
                        <a:latin typeface="Cambria Math"/>
                      </a:rPr>
                      <m:t>)→</m:t>
                    </m:r>
                  </m:oMath>
                </a14:m>
                <a:r>
                  <a:rPr lang="tr-TR" sz="2800" dirty="0"/>
                  <a:t> </a:t>
                </a:r>
                <a:r>
                  <a:rPr lang="tr-TR" sz="2800" dirty="0" smtClean="0"/>
                  <a:t>negatif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tr-TR" sz="2800" b="1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tr-TR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800" b="1" i="1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tr-TR" sz="2800" b="1" i="1"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tr-TR" sz="2800" dirty="0"/>
                  <a:t>-</a:t>
                </a:r>
                <a:r>
                  <a:rPr lang="tr-TR" sz="28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800" b="1" i="1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tr-TR" sz="2800" b="1" i="1">
                            <a:latin typeface="Cambria Math"/>
                          </a:rPr>
                          <m:t>𝟑</m:t>
                        </m:r>
                      </m:sub>
                    </m:sSub>
                    <m:r>
                      <a:rPr lang="tr-TR" sz="2800" b="1" i="1">
                        <a:latin typeface="Cambria Math"/>
                      </a:rPr>
                      <m:t>)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sz="2800" b="1" i="1">
                        <a:latin typeface="Cambria Math"/>
                      </a:rPr>
                      <m:t>𝒙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sz="2800" b="1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tr-TR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800" b="1" i="1">
                            <a:latin typeface="Cambria Math"/>
                          </a:rPr>
                          <m:t>𝒑</m:t>
                        </m:r>
                      </m:e>
                      <m:sub>
                        <m:r>
                          <a:rPr lang="tr-TR" sz="2800" b="1" i="1" smtClean="0">
                            <a:latin typeface="Cambria Math"/>
                          </a:rPr>
                          <m:t>𝟓</m:t>
                        </m:r>
                      </m:sub>
                    </m:sSub>
                    <m:r>
                      <a:rPr lang="tr-TR" sz="2800" b="1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tr-TR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800" b="1" i="1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tr-TR" sz="2800" b="1" i="1">
                            <a:latin typeface="Cambria Math"/>
                          </a:rPr>
                          <m:t>𝟑</m:t>
                        </m:r>
                      </m:sub>
                    </m:sSub>
                    <m:r>
                      <a:rPr lang="tr-TR" sz="2800" b="1" i="1">
                        <a:latin typeface="Cambria Math"/>
                      </a:rPr>
                      <m:t>)→</m:t>
                    </m:r>
                  </m:oMath>
                </a14:m>
                <a:r>
                  <a:rPr lang="tr-TR" sz="2800" dirty="0"/>
                  <a:t> </a:t>
                </a:r>
                <a:r>
                  <a:rPr lang="tr-TR" sz="2800" dirty="0" smtClean="0"/>
                  <a:t>pozitif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tr-TR" sz="2400" dirty="0" smtClean="0"/>
                  <a:t>Negatif ise </a:t>
                </a:r>
                <a14:m>
                  <m:oMath xmlns:m="http://schemas.openxmlformats.org/officeDocument/2006/math">
                    <m:r>
                      <a:rPr lang="tr-TR" sz="2400" b="1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tr-TR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1" i="1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tr-TR" sz="2400" b="1" i="1"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tr-TR" sz="2400" dirty="0"/>
                  <a:t>-</a:t>
                </a:r>
                <a:r>
                  <a:rPr lang="tr-TR" sz="24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1" i="1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tr-TR" sz="2400" b="1" i="1">
                            <a:latin typeface="Cambria Math"/>
                          </a:rPr>
                          <m:t>𝟑</m:t>
                        </m:r>
                      </m:sub>
                    </m:sSub>
                    <m:r>
                      <a:rPr lang="tr-TR" sz="2400" b="1" i="1">
                        <a:latin typeface="Cambria Math"/>
                      </a:rPr>
                      <m:t>)</m:t>
                    </m:r>
                  </m:oMath>
                </a14:m>
                <a:r>
                  <a:rPr lang="tr-TR" sz="2400" dirty="0" smtClean="0"/>
                  <a:t> doğrusunun altında</a:t>
                </a:r>
                <a:endParaRPr lang="tr-TR" sz="2000" dirty="0" smtClean="0"/>
              </a:p>
              <a:p>
                <a:pPr marL="342900" lvl="1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tr-TR" dirty="0" smtClean="0"/>
                  <a:t>Üçgen 3-B uzayda herhangi bir oryantasyonda yer alabileceğinden hangi yönün aranması gerektiği bilinemeyebilir. </a:t>
                </a:r>
              </a:p>
              <a:p>
                <a:pPr marL="342900" lvl="1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tr-TR" dirty="0" smtClean="0"/>
                  <a:t>İşareti belirlemek için yönü bilinebilecek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1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tr-TR" b="1" i="1" smtClean="0"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tr-TR" dirty="0" smtClean="0"/>
                  <a:t> noktası referans alınabilir.</a:t>
                </a:r>
              </a:p>
              <a:p>
                <a:pPr marL="742950" lvl="2" indent="-342900">
                  <a:lnSpc>
                    <a:spcPct val="120000"/>
                  </a:lnSpc>
                </a:pPr>
                <a:r>
                  <a:rPr lang="tr-TR" dirty="0" smtClean="0"/>
                  <a:t>Bu noktanın </a:t>
                </a:r>
                <a14:m>
                  <m:oMath xmlns:m="http://schemas.openxmlformats.org/officeDocument/2006/math">
                    <m:r>
                      <a:rPr lang="tr-TR" b="1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1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tr-TR" b="1" i="1"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tr-TR" dirty="0"/>
                  <a:t>-</a:t>
                </a:r>
                <a:r>
                  <a:rPr lang="tr-TR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1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tr-TR" b="1" i="1">
                            <a:latin typeface="Cambria Math"/>
                          </a:rPr>
                          <m:t>𝟑</m:t>
                        </m:r>
                      </m:sub>
                    </m:sSub>
                    <m:r>
                      <a:rPr lang="tr-TR" b="1" i="1">
                        <a:latin typeface="Cambria Math"/>
                      </a:rPr>
                      <m:t>)</m:t>
                    </m:r>
                  </m:oMath>
                </a14:m>
                <a:r>
                  <a:rPr lang="tr-TR" dirty="0" smtClean="0"/>
                  <a:t> doğrusuna nazaran </a:t>
                </a:r>
                <a:r>
                  <a:rPr lang="tr-TR" smtClean="0"/>
                  <a:t>işareti </a:t>
                </a:r>
                <a:r>
                  <a:rPr lang="en-US" smtClean="0"/>
                  <a:t>önce </a:t>
                </a:r>
                <a:r>
                  <a:rPr lang="tr-TR" smtClean="0"/>
                  <a:t>belirlenir</a:t>
                </a:r>
                <a:r>
                  <a:rPr lang="tr-TR" dirty="0" smtClean="0"/>
                  <a:t>.</a:t>
                </a:r>
              </a:p>
              <a:p>
                <a:pPr marL="742950" lvl="2" indent="-342900">
                  <a:lnSpc>
                    <a:spcPct val="120000"/>
                  </a:lnSpc>
                </a:pPr>
                <a:r>
                  <a:rPr lang="tr-TR" dirty="0" smtClean="0"/>
                  <a:t>Bu işaret kontrol edilen nokta için aranacak işarettir. </a:t>
                </a:r>
                <a:endParaRPr lang="tr-TR" sz="2400" dirty="0" smtClean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0768"/>
                <a:ext cx="5050904" cy="3989040"/>
              </a:xfrm>
              <a:blipFill>
                <a:blip r:embed="rId4"/>
                <a:stretch>
                  <a:fillRect l="-1086" t="-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Düz Ok Bağlayıcısı 11"/>
          <p:cNvCxnSpPr/>
          <p:nvPr/>
        </p:nvCxnSpPr>
        <p:spPr>
          <a:xfrm>
            <a:off x="6550329" y="1268760"/>
            <a:ext cx="307902" cy="1014636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Metin kutusu 12"/>
              <p:cNvSpPr txBox="1"/>
              <p:nvPr/>
            </p:nvSpPr>
            <p:spPr>
              <a:xfrm>
                <a:off x="6766354" y="2380596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tr-TR" sz="2000" b="1" i="1" smtClean="0">
                              <a:latin typeface="Cambria Math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13" name="Metin kutusu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354" y="2380596"/>
                <a:ext cx="523925" cy="400110"/>
              </a:xfrm>
              <a:prstGeom prst="rect">
                <a:avLst/>
              </a:prstGeom>
              <a:blipFill>
                <a:blip r:embed="rId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Metin kutusu 26"/>
              <p:cNvSpPr txBox="1"/>
              <p:nvPr/>
            </p:nvSpPr>
            <p:spPr>
              <a:xfrm>
                <a:off x="6161006" y="1124744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smtClean="0">
                              <a:latin typeface="Cambria Math"/>
                            </a:rPr>
                            <m:t>𝒗</m:t>
                          </m:r>
                        </m:e>
                        <m:sub>
                          <m:r>
                            <a:rPr lang="tr-TR" sz="2000" b="1" i="1" smtClean="0">
                              <a:latin typeface="Cambria Math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27" name="Metin kutusu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006" y="1124744"/>
                <a:ext cx="523925" cy="400110"/>
              </a:xfrm>
              <a:prstGeom prst="rect">
                <a:avLst/>
              </a:prstGeom>
              <a:blipFill>
                <a:blip r:embed="rId6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Metin kutusu 29"/>
              <p:cNvSpPr txBox="1"/>
              <p:nvPr/>
            </p:nvSpPr>
            <p:spPr>
              <a:xfrm>
                <a:off x="6138151" y="3298032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smtClean="0">
                              <a:latin typeface="Cambria Math"/>
                            </a:rPr>
                            <m:t>𝒗</m:t>
                          </m:r>
                        </m:e>
                        <m:sub>
                          <m:r>
                            <a:rPr lang="tr-TR" sz="20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30" name="Metin kutusu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151" y="3298032"/>
                <a:ext cx="523925" cy="400110"/>
              </a:xfrm>
              <a:prstGeom prst="rect">
                <a:avLst/>
              </a:prstGeom>
              <a:blipFill>
                <a:blip r:embed="rId7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Metin kutusu 31"/>
              <p:cNvSpPr txBox="1"/>
              <p:nvPr/>
            </p:nvSpPr>
            <p:spPr>
              <a:xfrm>
                <a:off x="8262120" y="3298032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smtClean="0">
                              <a:latin typeface="Cambria Math"/>
                            </a:rPr>
                            <m:t>𝒗</m:t>
                          </m:r>
                        </m:e>
                        <m:sub>
                          <m:r>
                            <a:rPr lang="tr-TR" sz="2000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32" name="Metin kutusu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2120" y="3298032"/>
                <a:ext cx="523925" cy="400110"/>
              </a:xfrm>
              <a:prstGeom prst="rect">
                <a:avLst/>
              </a:prstGeom>
              <a:blipFill>
                <a:blip r:embed="rId8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etin kutusu 13"/>
              <p:cNvSpPr txBox="1"/>
              <p:nvPr/>
            </p:nvSpPr>
            <p:spPr>
              <a:xfrm>
                <a:off x="7650319" y="1668561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tr-TR" sz="2000" b="1" i="1" smtClean="0">
                              <a:latin typeface="Cambria Math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14" name="Metin kutusu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319" y="1668561"/>
                <a:ext cx="523925" cy="400110"/>
              </a:xfrm>
              <a:prstGeom prst="rect">
                <a:avLst/>
              </a:prstGeom>
              <a:blipFill>
                <a:blip r:embed="rId9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Düz Ok Bağlayıcısı 14"/>
          <p:cNvCxnSpPr>
            <a:endCxn id="14" idx="1"/>
          </p:cNvCxnSpPr>
          <p:nvPr/>
        </p:nvCxnSpPr>
        <p:spPr>
          <a:xfrm>
            <a:off x="6570198" y="1268760"/>
            <a:ext cx="1080121" cy="599856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Düz Ok Bağlayıcısı 16"/>
          <p:cNvCxnSpPr/>
          <p:nvPr/>
        </p:nvCxnSpPr>
        <p:spPr>
          <a:xfrm>
            <a:off x="6570198" y="1268760"/>
            <a:ext cx="1152129" cy="1511946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İçerik Yer Tutucusu 2"/>
              <p:cNvSpPr txBox="1">
                <a:spLocks/>
              </p:cNvSpPr>
              <p:nvPr/>
            </p:nvSpPr>
            <p:spPr>
              <a:xfrm>
                <a:off x="865479" y="5163058"/>
                <a:ext cx="6025245" cy="13681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tr-TR" sz="1700" b="1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tr-TR" sz="17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700" b="1" i="1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tr-TR" sz="1700" b="1" i="1"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tr-TR" sz="1700" dirty="0"/>
                  <a:t>-</a:t>
                </a:r>
                <a:r>
                  <a:rPr lang="tr-TR" sz="17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17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700" b="1" i="1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tr-TR" sz="1700" b="1" i="1">
                            <a:latin typeface="Cambria Math"/>
                          </a:rPr>
                          <m:t>𝟑</m:t>
                        </m:r>
                      </m:sub>
                    </m:sSub>
                    <m:r>
                      <a:rPr lang="tr-TR" sz="1700" b="1" i="1">
                        <a:latin typeface="Cambria Math"/>
                      </a:rPr>
                      <m:t>)</m:t>
                    </m:r>
                    <m:r>
                      <a:rPr lang="tr-TR" sz="1700" b="1" i="1">
                        <a:latin typeface="Cambria Math"/>
                      </a:rPr>
                      <m:t>𝒙</m:t>
                    </m:r>
                  </m:oMath>
                </a14:m>
                <a:r>
                  <a:rPr lang="tr-TR" sz="1700" b="1" dirty="0"/>
                  <a:t> </a:t>
                </a:r>
                <a14:m>
                  <m:oMath xmlns:m="http://schemas.openxmlformats.org/officeDocument/2006/math">
                    <m:r>
                      <a:rPr lang="tr-TR" sz="1700" b="1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tr-TR" sz="17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700" b="1" i="1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tr-TR" sz="17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tr-TR" sz="1700" dirty="0"/>
                  <a:t>-</a:t>
                </a:r>
                <a:r>
                  <a:rPr lang="tr-TR" sz="17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17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700" b="1" i="1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tr-TR" sz="1700" b="1" i="1">
                            <a:latin typeface="Cambria Math"/>
                          </a:rPr>
                          <m:t>𝟑</m:t>
                        </m:r>
                      </m:sub>
                    </m:sSub>
                    <m:r>
                      <a:rPr lang="tr-TR" sz="1700" b="1" i="1">
                        <a:latin typeface="Cambria Math"/>
                      </a:rPr>
                      <m:t>)</m:t>
                    </m:r>
                  </m:oMath>
                </a14:m>
                <a:r>
                  <a:rPr lang="tr-TR" sz="1700" dirty="0" smtClean="0"/>
                  <a:t> çarpımının yönüyle </a:t>
                </a:r>
                <a14:m>
                  <m:oMath xmlns:m="http://schemas.openxmlformats.org/officeDocument/2006/math">
                    <m:r>
                      <a:rPr lang="tr-TR" sz="1700" b="1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tr-TR" sz="17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700" b="1" i="1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tr-TR" sz="1700" b="1" i="1"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tr-TR" sz="1700" dirty="0"/>
                  <a:t>-</a:t>
                </a:r>
                <a:r>
                  <a:rPr lang="tr-TR" sz="17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17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700" b="1" i="1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tr-TR" sz="1700" b="1" i="1">
                            <a:latin typeface="Cambria Math"/>
                          </a:rPr>
                          <m:t>𝟑</m:t>
                        </m:r>
                      </m:sub>
                    </m:sSub>
                    <m:r>
                      <a:rPr lang="tr-TR" sz="1700" b="1" i="1">
                        <a:latin typeface="Cambria Math"/>
                      </a:rPr>
                      <m:t>)</m:t>
                    </m:r>
                    <m:r>
                      <a:rPr lang="en-US" sz="17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sz="1700" b="1" i="1">
                        <a:latin typeface="Cambria Math"/>
                      </a:rPr>
                      <m:t>𝒙</m:t>
                    </m:r>
                    <m:r>
                      <a:rPr lang="en-US" sz="17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sz="1700" b="1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tr-TR" sz="17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700" b="1" i="1">
                            <a:latin typeface="Cambria Math"/>
                          </a:rPr>
                          <m:t>𝒑</m:t>
                        </m:r>
                      </m:e>
                      <m:sub>
                        <m:r>
                          <a:rPr lang="tr-TR" sz="1700" b="1" i="1" smtClean="0"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tr-TR" sz="1700" b="1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tr-TR" sz="17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700" b="1" i="1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tr-TR" sz="1700" b="1" i="1">
                            <a:latin typeface="Cambria Math"/>
                          </a:rPr>
                          <m:t>𝟑</m:t>
                        </m:r>
                      </m:sub>
                    </m:sSub>
                    <m:r>
                      <a:rPr lang="tr-TR" sz="1700" b="1" i="1">
                        <a:latin typeface="Cambria Math"/>
                      </a:rPr>
                      <m:t>)</m:t>
                    </m:r>
                  </m:oMath>
                </a14:m>
                <a:r>
                  <a:rPr lang="tr-TR" sz="1700" dirty="0" smtClean="0"/>
                  <a:t> çarpımının yönü aynı değilse nokta üçgen içerisinde değildir.</a:t>
                </a:r>
              </a:p>
              <a:p>
                <a:pPr>
                  <a:lnSpc>
                    <a:spcPct val="110000"/>
                  </a:lnSpc>
                </a:pPr>
                <a:r>
                  <a:rPr lang="tr-TR" sz="1700" dirty="0" smtClean="0"/>
                  <a:t>Eğer aynı ise diğer doğrular için de aynı kontrol yapılır.</a:t>
                </a:r>
              </a:p>
              <a:p>
                <a:pPr>
                  <a:lnSpc>
                    <a:spcPct val="110000"/>
                  </a:lnSpc>
                </a:pPr>
                <a:endParaRPr lang="tr-TR" sz="1700" dirty="0"/>
              </a:p>
            </p:txBody>
          </p:sp>
        </mc:Choice>
        <mc:Fallback xmlns="">
          <p:sp>
            <p:nvSpPr>
              <p:cNvPr id="16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79" y="5163058"/>
                <a:ext cx="6025245" cy="1368152"/>
              </a:xfrm>
              <a:prstGeom prst="rect">
                <a:avLst/>
              </a:prstGeom>
              <a:blipFill>
                <a:blip r:embed="rId10"/>
                <a:stretch>
                  <a:fillRect l="-506" t="-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Düz Ok Bağlayıcısı 17"/>
          <p:cNvCxnSpPr/>
          <p:nvPr/>
        </p:nvCxnSpPr>
        <p:spPr>
          <a:xfrm>
            <a:off x="6570198" y="1268760"/>
            <a:ext cx="0" cy="2029272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Nesne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8258485"/>
              </p:ext>
            </p:extLst>
          </p:nvPr>
        </p:nvGraphicFramePr>
        <p:xfrm>
          <a:off x="6890724" y="4978269"/>
          <a:ext cx="2043113" cy="183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1" name="Bitmap Image" r:id="rId11" imgW="2682360" imgH="2408040" progId="Paint.Picture">
                  <p:embed/>
                </p:oleObj>
              </mc:Choice>
              <mc:Fallback>
                <p:oleObj name="Bitmap Image" r:id="rId11" imgW="2682360" imgH="24080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890724" y="4978269"/>
                        <a:ext cx="2043113" cy="183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Metin kutusu 19"/>
              <p:cNvSpPr txBox="1"/>
              <p:nvPr/>
            </p:nvSpPr>
            <p:spPr>
              <a:xfrm>
                <a:off x="5953942" y="3921569"/>
                <a:ext cx="3132117" cy="10567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38100">
                <a:solidFill>
                  <a:schemeClr val="accent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b="1" smtClean="0"/>
                  <a:t>Vektörel</a:t>
                </a:r>
                <a:r>
                  <a:rPr lang="tr-TR" sz="1400" b="1" smtClean="0"/>
                  <a:t> çarpım</a:t>
                </a:r>
                <a:endParaRPr lang="tr-TR" sz="2800" b="1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tr-TR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tr-TR" sz="1600" b="1" i="1" smtClean="0">
                              <a:latin typeface="Cambria Math"/>
                            </a:rPr>
                            <m:t>𝒂</m:t>
                          </m:r>
                        </m:e>
                      </m:acc>
                      <m:r>
                        <a:rPr lang="tr-TR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tr-TR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tr-TR" sz="1600" b="1" i="1" smtClean="0">
                              <a:latin typeface="Cambria Math"/>
                            </a:rPr>
                            <m:t>𝒃</m:t>
                          </m:r>
                        </m:e>
                      </m:acc>
                      <m:r>
                        <a:rPr lang="tr-TR" sz="1600" b="1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tr-TR" sz="1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tr-TR" sz="1600" b="1" i="1">
                                  <a:latin typeface="Cambria Math"/>
                                </a:rPr>
                                <m:t>𝒂</m:t>
                              </m:r>
                            </m:e>
                          </m:acc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tr-TR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tr-TR" sz="1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tr-TR" sz="1600" b="1" i="1">
                                  <a:latin typeface="Cambria Math"/>
                                </a:rPr>
                                <m:t>𝒃</m:t>
                              </m:r>
                            </m:e>
                          </m:acc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𝒔𝒊𝒏</m:t>
                      </m:r>
                      <m:r>
                        <a:rPr lang="tr-TR" sz="1600" b="1" i="1" smtClean="0">
                          <a:latin typeface="Cambria Math"/>
                        </a:rPr>
                        <m:t>(</m:t>
                      </m:r>
                      <m:r>
                        <a:rPr lang="tr-TR" sz="1600" b="1" i="1" smtClean="0">
                          <a:latin typeface="Cambria Math"/>
                          <a:ea typeface="Cambria Math"/>
                        </a:rPr>
                        <m:t>𝜽</m:t>
                      </m:r>
                      <m:r>
                        <a:rPr lang="tr-TR" sz="1600" b="1" i="1" smtClean="0">
                          <a:latin typeface="Cambria Math"/>
                          <a:ea typeface="Cambria Math"/>
                        </a:rPr>
                        <m:t>)</m:t>
                      </m:r>
                      <m:acc>
                        <m:accPr>
                          <m:chr m:val="⃗"/>
                          <m:ctrlPr>
                            <a:rPr lang="tr-TR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acc>
                    </m:oMath>
                  </m:oMathPara>
                </a14:m>
                <a:endParaRPr lang="tr-TR" sz="1600" b="1" dirty="0" smtClean="0"/>
              </a:p>
              <a:p>
                <a:endParaRPr lang="tr-TR" sz="1050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𝒔𝒊𝒏</m:t>
                      </m:r>
                      <m:d>
                        <m:dPr>
                          <m:ctrlPr>
                            <a:rPr lang="tr-TR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sz="1600" b="1" i="1">
                              <a:latin typeface="Cambria Math"/>
                              <a:ea typeface="Cambria Math"/>
                            </a:rPr>
                            <m:t>𝜽</m:t>
                          </m:r>
                        </m:e>
                      </m:d>
                      <m:r>
                        <a:rPr lang="tr-TR" sz="1600" b="1" i="0" smtClean="0">
                          <a:latin typeface="Cambria Math"/>
                          <a:ea typeface="Cambria Math"/>
                        </a:rPr>
                        <m:t>&gt;</m:t>
                      </m:r>
                      <m:r>
                        <a:rPr lang="tr-TR" sz="1600" b="1" i="0" smtClean="0">
                          <a:latin typeface="Cambria Math"/>
                          <a:ea typeface="Cambria Math"/>
                        </a:rPr>
                        <m:t>𝟎</m:t>
                      </m:r>
                      <m:r>
                        <a:rPr lang="tr-TR" sz="1600" b="1" i="0" smtClean="0">
                          <a:latin typeface="Cambria Math"/>
                          <a:ea typeface="Cambria Math"/>
                        </a:rPr>
                        <m:t> →</m:t>
                      </m:r>
                      <m:r>
                        <a:rPr lang="en-US" sz="1600" b="1" i="0" smtClean="0">
                          <a:latin typeface="Cambria Math" panose="02040503050406030204" pitchFamily="18" charset="0"/>
                          <a:ea typeface="Cambria Math"/>
                        </a:rPr>
                        <m:t>𝟎</m:t>
                      </m:r>
                      <m:r>
                        <a:rPr lang="tr-TR" sz="1600" b="1" i="0" smtClean="0">
                          <a:latin typeface="Cambria Math"/>
                          <a:ea typeface="Cambria Math"/>
                        </a:rPr>
                        <m:t>&lt;</m:t>
                      </m:r>
                      <m:r>
                        <a:rPr lang="tr-TR" sz="1600" b="1" i="1">
                          <a:latin typeface="Cambria Math"/>
                          <a:ea typeface="Cambria Math"/>
                        </a:rPr>
                        <m:t>𝜽</m:t>
                      </m:r>
                      <m:r>
                        <a:rPr lang="tr-TR" sz="1600" b="1" i="1" smtClean="0">
                          <a:latin typeface="Cambria Math"/>
                          <a:ea typeface="Cambria Math"/>
                        </a:rPr>
                        <m:t>&lt;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/>
                        </a:rPr>
                        <m:t>𝟏𝟖𝟎</m:t>
                      </m:r>
                    </m:oMath>
                  </m:oMathPara>
                </a14:m>
                <a:endParaRPr lang="tr-TR" sz="3600" b="1" dirty="0" smtClean="0"/>
              </a:p>
            </p:txBody>
          </p:sp>
        </mc:Choice>
        <mc:Fallback xmlns="">
          <p:sp>
            <p:nvSpPr>
              <p:cNvPr id="20" name="Metin kutusu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942" y="3921569"/>
                <a:ext cx="3132117" cy="10567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Düz Ok Bağlayıcısı 18"/>
          <p:cNvCxnSpPr/>
          <p:nvPr/>
        </p:nvCxnSpPr>
        <p:spPr>
          <a:xfrm flipH="1">
            <a:off x="6766354" y="3550872"/>
            <a:ext cx="1488219" cy="0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13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" r="5733"/>
          <a:stretch/>
        </p:blipFill>
        <p:spPr bwMode="auto">
          <a:xfrm>
            <a:off x="6129929" y="4365104"/>
            <a:ext cx="3014071" cy="2094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46856" y="260648"/>
            <a:ext cx="8229600" cy="1143000"/>
          </a:xfrm>
        </p:spPr>
        <p:txBody>
          <a:bodyPr>
            <a:normAutofit/>
          </a:bodyPr>
          <a:lstStyle/>
          <a:p>
            <a:r>
              <a:rPr lang="tr-TR" dirty="0" smtClean="0"/>
              <a:t>Üçgenlerde İç Dış Nokta Belirleme</a:t>
            </a:r>
            <a:endParaRPr lang="tr-TR" dirty="0"/>
          </a:p>
        </p:txBody>
      </p:sp>
      <p:sp>
        <p:nvSpPr>
          <p:cNvPr id="11" name="İçerik Yer Tutucusu 10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5141168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tr-TR" sz="2400" b="1" dirty="0" err="1" smtClean="0">
                <a:latin typeface="Courier New" pitchFamily="49" charset="0"/>
                <a:cs typeface="Courier New" pitchFamily="49" charset="0"/>
              </a:rPr>
              <a:t>function</a:t>
            </a:r>
            <a:r>
              <a:rPr lang="tr-TR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tr-TR" sz="2400" dirty="0" err="1" smtClean="0">
                <a:latin typeface="Courier New" pitchFamily="49" charset="0"/>
                <a:cs typeface="Courier New" pitchFamily="49" charset="0"/>
              </a:rPr>
              <a:t>ayniTaraf</a:t>
            </a:r>
            <a:r>
              <a:rPr lang="tr-TR" sz="2400" dirty="0" smtClean="0">
                <a:latin typeface="Courier New" pitchFamily="49" charset="0"/>
                <a:cs typeface="Courier New" pitchFamily="49" charset="0"/>
              </a:rPr>
              <a:t>(p, v1, v2, v3)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tr-TR" sz="2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tr-TR" sz="2400" dirty="0" smtClean="0">
                <a:latin typeface="Courier New" pitchFamily="49" charset="0"/>
                <a:cs typeface="Courier New" pitchFamily="49" charset="0"/>
              </a:rPr>
              <a:t>cp1 = </a:t>
            </a:r>
            <a:r>
              <a:rPr lang="tr-TR" sz="2400" dirty="0" err="1" smtClean="0">
                <a:latin typeface="Courier New" pitchFamily="49" charset="0"/>
                <a:cs typeface="Courier New" pitchFamily="49" charset="0"/>
              </a:rPr>
              <a:t>vektorelCarpim</a:t>
            </a:r>
            <a:r>
              <a:rPr lang="tr-TR" sz="2400" dirty="0" smtClean="0">
                <a:latin typeface="Courier New" pitchFamily="49" charset="0"/>
                <a:cs typeface="Courier New" pitchFamily="49" charset="0"/>
              </a:rPr>
              <a:t>(v2-v3, p-v3)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tr-TR" sz="2400" dirty="0" smtClean="0">
                <a:latin typeface="Courier New" pitchFamily="49" charset="0"/>
                <a:cs typeface="Courier New" pitchFamily="49" charset="0"/>
              </a:rPr>
              <a:t>	cp2 </a:t>
            </a:r>
            <a:r>
              <a:rPr lang="tr-TR" sz="2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tr-TR" sz="2400" dirty="0" err="1" smtClean="0">
                <a:latin typeface="Courier New" pitchFamily="49" charset="0"/>
                <a:cs typeface="Courier New" pitchFamily="49" charset="0"/>
              </a:rPr>
              <a:t>vektorelCarpim</a:t>
            </a:r>
            <a:r>
              <a:rPr lang="tr-TR" sz="2400" dirty="0" smtClean="0">
                <a:latin typeface="Courier New" pitchFamily="49" charset="0"/>
                <a:cs typeface="Courier New" pitchFamily="49" charset="0"/>
              </a:rPr>
              <a:t>(v2-v3, v1-v3)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tr-TR" sz="24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tr-TR" sz="2400" b="1" dirty="0" err="1">
                <a:latin typeface="Courier New" pitchFamily="49" charset="0"/>
                <a:cs typeface="Courier New" pitchFamily="49" charset="0"/>
              </a:rPr>
              <a:t>if</a:t>
            </a:r>
            <a:r>
              <a:rPr lang="tr-TR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tr-TR" sz="2400" dirty="0" err="1" smtClean="0">
                <a:latin typeface="Courier New" pitchFamily="49" charset="0"/>
                <a:cs typeface="Courier New" pitchFamily="49" charset="0"/>
              </a:rPr>
              <a:t>noktaCarpim</a:t>
            </a:r>
            <a:r>
              <a:rPr lang="tr-TR" sz="2400" dirty="0" smtClean="0">
                <a:latin typeface="Courier New" pitchFamily="49" charset="0"/>
                <a:cs typeface="Courier New" pitchFamily="49" charset="0"/>
              </a:rPr>
              <a:t>(cp1,cp2)&gt;=0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tr-TR" sz="2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tr-TR" sz="24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tr-TR" sz="2400" b="1" dirty="0" err="1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tr-TR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tr-TR" sz="2400" dirty="0" err="1" smtClean="0">
                <a:latin typeface="Courier New" pitchFamily="49" charset="0"/>
                <a:cs typeface="Courier New" pitchFamily="49" charset="0"/>
              </a:rPr>
              <a:t>true</a:t>
            </a:r>
            <a:endParaRPr lang="tr-TR" sz="24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tr-TR" sz="2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tr-TR" sz="2400" b="1" dirty="0">
                <a:latin typeface="Courier New" pitchFamily="49" charset="0"/>
                <a:cs typeface="Courier New" pitchFamily="49" charset="0"/>
              </a:rPr>
              <a:t>else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tr-TR" sz="2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tr-TR" sz="24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tr-TR" sz="2400" b="1" dirty="0" err="1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tr-TR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tr-TR" sz="2400" dirty="0" err="1" smtClean="0">
                <a:latin typeface="Courier New" pitchFamily="49" charset="0"/>
                <a:cs typeface="Courier New" pitchFamily="49" charset="0"/>
              </a:rPr>
              <a:t>false</a:t>
            </a:r>
            <a:endParaRPr lang="tr-TR" sz="24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tr-TR" sz="24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tr-TR" sz="2400" b="1" dirty="0" err="1">
                <a:latin typeface="Courier New" pitchFamily="49" charset="0"/>
                <a:cs typeface="Courier New" pitchFamily="49" charset="0"/>
              </a:rPr>
              <a:t>function</a:t>
            </a:r>
            <a:r>
              <a:rPr lang="tr-TR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tr-TR" sz="2400" dirty="0" err="1" smtClean="0">
                <a:latin typeface="Courier New" pitchFamily="49" charset="0"/>
                <a:cs typeface="Courier New" pitchFamily="49" charset="0"/>
              </a:rPr>
              <a:t>noktaUcgenIcinde</a:t>
            </a:r>
            <a:r>
              <a:rPr lang="tr-TR" sz="2400" dirty="0" smtClean="0">
                <a:latin typeface="Courier New" pitchFamily="49" charset="0"/>
                <a:cs typeface="Courier New" pitchFamily="49" charset="0"/>
              </a:rPr>
              <a:t>(p</a:t>
            </a:r>
            <a:r>
              <a:rPr lang="tr-TR" sz="2400" dirty="0">
                <a:latin typeface="Courier New" pitchFamily="49" charset="0"/>
                <a:cs typeface="Courier New" pitchFamily="49" charset="0"/>
              </a:rPr>
              <a:t>, v1, v2, v3</a:t>
            </a:r>
            <a:r>
              <a:rPr lang="tr-TR" sz="2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tr-TR" sz="2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tr-TR" sz="2400" b="1" dirty="0" err="1">
                <a:latin typeface="Courier New" pitchFamily="49" charset="0"/>
                <a:cs typeface="Courier New" pitchFamily="49" charset="0"/>
              </a:rPr>
              <a:t>if</a:t>
            </a:r>
            <a:r>
              <a:rPr lang="tr-TR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tr-TR" sz="2400" dirty="0" err="1" smtClean="0">
                <a:latin typeface="Courier New" pitchFamily="49" charset="0"/>
                <a:cs typeface="Courier New" pitchFamily="49" charset="0"/>
              </a:rPr>
              <a:t>ayniTaraf</a:t>
            </a:r>
            <a:r>
              <a:rPr lang="tr-TR" sz="2400" dirty="0" smtClean="0">
                <a:latin typeface="Courier New" pitchFamily="49" charset="0"/>
                <a:cs typeface="Courier New" pitchFamily="49" charset="0"/>
              </a:rPr>
              <a:t>(p,v1,v2,v3) </a:t>
            </a:r>
            <a:r>
              <a:rPr lang="tr-TR" sz="2400" b="1" dirty="0" err="1">
                <a:latin typeface="Courier New" pitchFamily="49" charset="0"/>
                <a:cs typeface="Courier New" pitchFamily="49" charset="0"/>
              </a:rPr>
              <a:t>and</a:t>
            </a:r>
            <a:r>
              <a:rPr lang="tr-TR" sz="2400" dirty="0" smtClean="0">
                <a:latin typeface="Courier New" pitchFamily="49" charset="0"/>
                <a:cs typeface="Courier New" pitchFamily="49" charset="0"/>
              </a:rPr>
              <a:t> 					</a:t>
            </a:r>
            <a:r>
              <a:rPr lang="tr-TR" sz="2400" dirty="0" err="1" smtClean="0">
                <a:latin typeface="Courier New" pitchFamily="49" charset="0"/>
                <a:cs typeface="Courier New" pitchFamily="49" charset="0"/>
              </a:rPr>
              <a:t>ayniTaraf</a:t>
            </a:r>
            <a:r>
              <a:rPr lang="tr-TR" sz="2400" dirty="0" smtClean="0">
                <a:latin typeface="Courier New" pitchFamily="49" charset="0"/>
                <a:cs typeface="Courier New" pitchFamily="49" charset="0"/>
              </a:rPr>
              <a:t>(p,v2,v1,v3) </a:t>
            </a:r>
            <a:r>
              <a:rPr lang="tr-TR" sz="2400" b="1" dirty="0" err="1">
                <a:latin typeface="Courier New" pitchFamily="49" charset="0"/>
                <a:cs typeface="Courier New" pitchFamily="49" charset="0"/>
              </a:rPr>
              <a:t>and</a:t>
            </a:r>
            <a:r>
              <a:rPr lang="tr-TR" sz="2400" dirty="0" smtClean="0">
                <a:latin typeface="Courier New" pitchFamily="49" charset="0"/>
                <a:cs typeface="Courier New" pitchFamily="49" charset="0"/>
              </a:rPr>
              <a:t> 					</a:t>
            </a:r>
            <a:r>
              <a:rPr lang="tr-TR" sz="2400" dirty="0" err="1" smtClean="0">
                <a:latin typeface="Courier New" pitchFamily="49" charset="0"/>
                <a:cs typeface="Courier New" pitchFamily="49" charset="0"/>
              </a:rPr>
              <a:t>ayniTaraf</a:t>
            </a:r>
            <a:r>
              <a:rPr lang="tr-TR" sz="2400" dirty="0" smtClean="0">
                <a:latin typeface="Courier New" pitchFamily="49" charset="0"/>
                <a:cs typeface="Courier New" pitchFamily="49" charset="0"/>
              </a:rPr>
              <a:t>(p,v3,v1,v2)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tr-TR" sz="2400" dirty="0" smtClean="0">
                <a:latin typeface="Courier New" pitchFamily="49" charset="0"/>
                <a:cs typeface="Courier New" pitchFamily="49" charset="0"/>
              </a:rPr>
              <a:t>		</a:t>
            </a:r>
            <a:r>
              <a:rPr lang="tr-TR" sz="2400" b="1" dirty="0" err="1">
                <a:latin typeface="Courier New" pitchFamily="49" charset="0"/>
                <a:cs typeface="Courier New" pitchFamily="49" charset="0"/>
              </a:rPr>
              <a:t>return</a:t>
            </a:r>
            <a:r>
              <a:rPr lang="tr-TR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tr-TR" sz="2400" dirty="0" err="1" smtClean="0">
                <a:latin typeface="Courier New" pitchFamily="49" charset="0"/>
                <a:cs typeface="Courier New" pitchFamily="49" charset="0"/>
              </a:rPr>
              <a:t>true</a:t>
            </a:r>
            <a:r>
              <a:rPr lang="tr-TR" sz="2400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tr-TR" sz="24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tr-TR" sz="2400" b="1" dirty="0">
                <a:latin typeface="Courier New" pitchFamily="49" charset="0"/>
                <a:cs typeface="Courier New" pitchFamily="49" charset="0"/>
              </a:rPr>
              <a:t>else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tr-TR" sz="2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tr-TR" sz="24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tr-TR" sz="2400" b="1" dirty="0" err="1">
                <a:latin typeface="Courier New" pitchFamily="49" charset="0"/>
                <a:cs typeface="Courier New" pitchFamily="49" charset="0"/>
              </a:rPr>
              <a:t>return</a:t>
            </a:r>
            <a:r>
              <a:rPr lang="tr-TR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tr-TR" sz="2400" dirty="0" err="1" smtClean="0">
                <a:latin typeface="Courier New" pitchFamily="49" charset="0"/>
                <a:cs typeface="Courier New" pitchFamily="49" charset="0"/>
              </a:rPr>
              <a:t>false</a:t>
            </a:r>
            <a:endParaRPr lang="tr-TR" sz="2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tr-TR" sz="2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tr-TR" sz="2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tr-TR" sz="2400" dirty="0">
              <a:latin typeface="Courier New" pitchFamily="49" charset="0"/>
              <a:cs typeface="Courier New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etin kutusu 13"/>
              <p:cNvSpPr txBox="1"/>
              <p:nvPr/>
            </p:nvSpPr>
            <p:spPr>
              <a:xfrm>
                <a:off x="5724128" y="2924944"/>
                <a:ext cx="3275856" cy="112524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38100">
                <a:solidFill>
                  <a:schemeClr val="accent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tr-TR" sz="1600" b="1" smtClean="0"/>
                  <a:t>Nokta </a:t>
                </a:r>
                <a:r>
                  <a:rPr lang="tr-TR" sz="1600" b="1" dirty="0" smtClean="0"/>
                  <a:t>çarpımı</a:t>
                </a:r>
                <a:endParaRPr lang="tr-TR" sz="3200" b="1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tr-TR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tr-TR" b="1" i="1" smtClean="0">
                              <a:latin typeface="Cambria Math"/>
                            </a:rPr>
                            <m:t>𝒂</m:t>
                          </m:r>
                        </m:e>
                      </m:acc>
                      <m:r>
                        <a:rPr lang="tr-TR" b="1" i="1" smtClean="0">
                          <a:latin typeface="Cambria Math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tr-TR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tr-TR" b="1" i="1" smtClean="0">
                              <a:latin typeface="Cambria Math"/>
                            </a:rPr>
                            <m:t>𝒃</m:t>
                          </m:r>
                        </m:e>
                      </m:acc>
                      <m:r>
                        <a:rPr lang="tr-TR" b="1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tr-TR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tr-TR" b="1" i="1">
                                  <a:latin typeface="Cambria Math"/>
                                </a:rPr>
                                <m:t>𝒂</m:t>
                              </m:r>
                            </m:e>
                          </m:acc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tr-T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tr-TR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tr-TR" b="1" i="1">
                                  <a:latin typeface="Cambria Math"/>
                                </a:rPr>
                                <m:t>𝒃</m:t>
                              </m:r>
                            </m:e>
                          </m:acc>
                        </m:e>
                      </m:d>
                      <m:r>
                        <a:rPr lang="tr-TR" b="1" i="1" smtClean="0">
                          <a:latin typeface="Cambria Math"/>
                        </a:rPr>
                        <m:t>𝒄𝒐𝒔</m:t>
                      </m:r>
                      <m:r>
                        <a:rPr lang="tr-TR" b="1" i="1" smtClean="0">
                          <a:latin typeface="Cambria Math"/>
                        </a:rPr>
                        <m:t>(</m:t>
                      </m:r>
                      <m:r>
                        <a:rPr lang="tr-TR" b="1" i="1" smtClean="0">
                          <a:latin typeface="Cambria Math"/>
                          <a:ea typeface="Cambria Math"/>
                        </a:rPr>
                        <m:t>𝜽</m:t>
                      </m:r>
                      <m:r>
                        <a:rPr lang="tr-TR" b="1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tr-TR" sz="3200" b="1" dirty="0" smtClean="0"/>
              </a:p>
              <a:p>
                <a:endParaRPr lang="tr-TR" sz="1100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1" i="1" smtClean="0">
                          <a:latin typeface="Cambria Math"/>
                        </a:rPr>
                        <m:t>𝒄𝒐𝒔</m:t>
                      </m:r>
                      <m:d>
                        <m:dPr>
                          <m:ctrlPr>
                            <a:rPr lang="tr-T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b="1" i="1">
                              <a:latin typeface="Cambria Math"/>
                              <a:ea typeface="Cambria Math"/>
                            </a:rPr>
                            <m:t>𝜽</m:t>
                          </m:r>
                        </m:e>
                      </m:d>
                      <m:r>
                        <a:rPr lang="tr-TR" b="1" i="0" smtClean="0">
                          <a:latin typeface="Cambria Math"/>
                          <a:ea typeface="Cambria Math"/>
                        </a:rPr>
                        <m:t>&gt;</m:t>
                      </m:r>
                      <m:r>
                        <a:rPr lang="tr-TR" b="1" i="0" smtClean="0">
                          <a:latin typeface="Cambria Math"/>
                          <a:ea typeface="Cambria Math"/>
                        </a:rPr>
                        <m:t>𝟎</m:t>
                      </m:r>
                      <m:r>
                        <a:rPr lang="tr-TR" b="1" i="0" smtClean="0">
                          <a:latin typeface="Cambria Math"/>
                          <a:ea typeface="Cambria Math"/>
                        </a:rPr>
                        <m:t> →</m:t>
                      </m:r>
                      <m:r>
                        <a:rPr lang="tr-TR" b="1" i="0" smtClean="0">
                          <a:latin typeface="Cambria Math"/>
                          <a:ea typeface="Cambria Math"/>
                        </a:rPr>
                        <m:t>𝟗𝟎</m:t>
                      </m:r>
                      <m:r>
                        <a:rPr lang="tr-TR" b="1" i="0" smtClean="0">
                          <a:latin typeface="Cambria Math"/>
                          <a:ea typeface="Cambria Math"/>
                        </a:rPr>
                        <m:t>&lt;</m:t>
                      </m:r>
                      <m:r>
                        <a:rPr lang="tr-TR" b="1" i="1">
                          <a:latin typeface="Cambria Math"/>
                          <a:ea typeface="Cambria Math"/>
                        </a:rPr>
                        <m:t>𝜽</m:t>
                      </m:r>
                      <m:r>
                        <a:rPr lang="tr-TR" b="1" i="1" smtClean="0">
                          <a:latin typeface="Cambria Math"/>
                          <a:ea typeface="Cambria Math"/>
                        </a:rPr>
                        <m:t>&lt;−</m:t>
                      </m:r>
                      <m:r>
                        <a:rPr lang="tr-TR" b="1" i="1" smtClean="0">
                          <a:latin typeface="Cambria Math"/>
                          <a:ea typeface="Cambria Math"/>
                        </a:rPr>
                        <m:t>𝟗𝟎</m:t>
                      </m:r>
                    </m:oMath>
                  </m:oMathPara>
                </a14:m>
                <a:endParaRPr lang="tr-TR" sz="4000" b="1" dirty="0" smtClean="0"/>
              </a:p>
            </p:txBody>
          </p:sp>
        </mc:Choice>
        <mc:Fallback xmlns="">
          <p:sp>
            <p:nvSpPr>
              <p:cNvPr id="14" name="Metin kutusu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2924944"/>
                <a:ext cx="3275856" cy="1125244"/>
              </a:xfrm>
              <a:prstGeom prst="rect">
                <a:avLst/>
              </a:prstGeom>
              <a:blipFill>
                <a:blip r:embed="rId4"/>
                <a:stretch>
                  <a:fillRect l="-552"/>
                </a:stretch>
              </a:blipFill>
              <a:ln w="38100"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ikdörtgen 2"/>
          <p:cNvSpPr/>
          <p:nvPr/>
        </p:nvSpPr>
        <p:spPr>
          <a:xfrm>
            <a:off x="3563888" y="4653136"/>
            <a:ext cx="360040" cy="28803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ikdörtgen 6"/>
          <p:cNvSpPr/>
          <p:nvPr/>
        </p:nvSpPr>
        <p:spPr>
          <a:xfrm>
            <a:off x="4067944" y="4941168"/>
            <a:ext cx="360040" cy="28803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ikdörtgen 7"/>
          <p:cNvSpPr/>
          <p:nvPr/>
        </p:nvSpPr>
        <p:spPr>
          <a:xfrm>
            <a:off x="5004048" y="5229200"/>
            <a:ext cx="360040" cy="28803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13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24966</TotalTime>
  <Words>3703</Words>
  <Application>Microsoft Office PowerPoint</Application>
  <PresentationFormat>Ekran Gösterisi (4:3)</PresentationFormat>
  <Paragraphs>667</Paragraphs>
  <Slides>74</Slides>
  <Notes>48</Notes>
  <HiddenSlides>0</HiddenSlides>
  <MMClips>0</MMClips>
  <ScaleCrop>false</ScaleCrop>
  <HeadingPairs>
    <vt:vector size="8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Eklenmiş OLE Hizmet Programları</vt:lpstr>
      </vt:variant>
      <vt:variant>
        <vt:i4>1</vt:i4>
      </vt:variant>
      <vt:variant>
        <vt:lpstr>Slayt Başlıkları</vt:lpstr>
      </vt:variant>
      <vt:variant>
        <vt:i4>74</vt:i4>
      </vt:variant>
    </vt:vector>
  </HeadingPairs>
  <TitlesOfParts>
    <vt:vector size="80" baseType="lpstr">
      <vt:lpstr>Arial</vt:lpstr>
      <vt:lpstr>Calibri</vt:lpstr>
      <vt:lpstr>Cambria Math</vt:lpstr>
      <vt:lpstr>Courier New</vt:lpstr>
      <vt:lpstr>Ofis Teması</vt:lpstr>
      <vt:lpstr>Bitmap Image</vt:lpstr>
      <vt:lpstr>BMB 3022 BİLGİSAYAR GRAFİKLERİ</vt:lpstr>
      <vt:lpstr>Vektör Uzayı</vt:lpstr>
      <vt:lpstr>Noktalar ve Vektörler</vt:lpstr>
      <vt:lpstr>Afin Kombinasyon ile Nokta Temsili</vt:lpstr>
      <vt:lpstr>Basit Konveks Poligonlarda İç Dış Nokta Belirleme</vt:lpstr>
      <vt:lpstr>Üçgenlerde İç Dış Nokta Belirleme</vt:lpstr>
      <vt:lpstr>Üçgenlerde İç Dış Nokta Belirleme</vt:lpstr>
      <vt:lpstr>Üçgenlerde İç Dış Nokta Belirleme</vt:lpstr>
      <vt:lpstr>Üçgenlerde İç Dış Nokta Belirleme</vt:lpstr>
      <vt:lpstr>Konkav Poligonları Anlama:  Yöntem I</vt:lpstr>
      <vt:lpstr>Konkav Poligonları Anlama  Yöntem II</vt:lpstr>
      <vt:lpstr>Konkav Poligonları Anlama</vt:lpstr>
      <vt:lpstr>Vektör Yöntemiyle  Konkav Poligonları Bölme</vt:lpstr>
      <vt:lpstr>Vektör Yöntemiyle  Konkav Poligonları Bölme</vt:lpstr>
      <vt:lpstr>Vektörel Çarpım Kuralı (Hatırlatma)</vt:lpstr>
      <vt:lpstr>Konkav Poligonları Bölme Örneği</vt:lpstr>
      <vt:lpstr>Döndürme Yöntemiyle  Konkav Poligonları Bölme</vt:lpstr>
      <vt:lpstr>Konveks Bir Poligonu Üçgenlere Ayırma</vt:lpstr>
      <vt:lpstr>Konkav Bir Poligonu Üçgenlere Ayırma</vt:lpstr>
      <vt:lpstr>Bir Poligonun İç ve Dış Bölgelerini Belirleme </vt:lpstr>
      <vt:lpstr>Tek Çift Kuralı</vt:lpstr>
      <vt:lpstr>Sıfır Olmayan Dolanma Sayısı Kuralı</vt:lpstr>
      <vt:lpstr>Poligon Birleşimi</vt:lpstr>
      <vt:lpstr>Poligon Kesişimi</vt:lpstr>
      <vt:lpstr>Poligon Farkı</vt:lpstr>
      <vt:lpstr>Düzlem Denklemleri</vt:lpstr>
      <vt:lpstr>Cramer Kuralı ile Çözüm</vt:lpstr>
      <vt:lpstr>Cramer Kuralı ile Determinant Formunda Çözümler I</vt:lpstr>
      <vt:lpstr>Cramer Kuralı ile Determinant Formunda Çözümler I</vt:lpstr>
      <vt:lpstr>Düzlem Kestirimi</vt:lpstr>
      <vt:lpstr>Düzlem Kestirimi (Alternatif Yaklaşım)</vt:lpstr>
      <vt:lpstr>Poligon Yüzey Denklemleri</vt:lpstr>
      <vt:lpstr>Ön ve Arka Poligon Yüzeyleri</vt:lpstr>
      <vt:lpstr>Ön ve Arka Poligon Yüzeyleri</vt:lpstr>
      <vt:lpstr>Poligon Yüzeyi Normali</vt:lpstr>
      <vt:lpstr>Poligon Yüzeyi Normali (Alternatif Yol)</vt:lpstr>
      <vt:lpstr>Konveks ve Konkav Poligonlar için Poligon Yüzeyi Normali</vt:lpstr>
      <vt:lpstr>Poligon Tabloları</vt:lpstr>
      <vt:lpstr>Poligon Tablolarında İşaretçiler</vt:lpstr>
      <vt:lpstr>Poligon Tablolarında Bazı Hata Kontrol Testleri</vt:lpstr>
      <vt:lpstr>Yüzey Koordinat Sistemi</vt:lpstr>
      <vt:lpstr>Tel Çerçeve (Wire Frame) Temsili</vt:lpstr>
      <vt:lpstr>Alan Doldurma Öğeleri</vt:lpstr>
      <vt:lpstr>Üçgen bir Poligonu Dokulandırma</vt:lpstr>
      <vt:lpstr>PowerPoint Sunusu</vt:lpstr>
      <vt:lpstr>Eğri Şekilleri</vt:lpstr>
      <vt:lpstr>OpenGL Özellik Fonksiyonları Özeti</vt:lpstr>
      <vt:lpstr>OpenGL Özellik Fonksiyonları Özeti</vt:lpstr>
      <vt:lpstr>OpenGL Özellik Fonksiyonları Özeti</vt:lpstr>
      <vt:lpstr>GLUT ve GLFW</vt:lpstr>
      <vt:lpstr>Etkileşimli Uygulama Tasarımı</vt:lpstr>
      <vt:lpstr>Tipik Etkileşimli OpenGL Uygulamaları</vt:lpstr>
      <vt:lpstr>Durum İlklendirme Fonksiyonları</vt:lpstr>
      <vt:lpstr>GLUT ile Gösterim Modu Ayarı</vt:lpstr>
      <vt:lpstr>glutInitDisplayMode() Argümanları</vt:lpstr>
      <vt:lpstr>Pencere Oluşturma</vt:lpstr>
      <vt:lpstr>Pencere Boyutu Ayarı</vt:lpstr>
      <vt:lpstr>Pencere Konumu Ayarı</vt:lpstr>
      <vt:lpstr>GLUT Temel Etkileşim Fonksiyonları</vt:lpstr>
      <vt:lpstr>GLFW Temel Etkileşim Fonksiyonları</vt:lpstr>
      <vt:lpstr>GLFW Olay İşleme</vt:lpstr>
      <vt:lpstr>GLFW Klavye Fonksiyonu</vt:lpstr>
      <vt:lpstr>GLFW Klavye Tuş Durumları</vt:lpstr>
      <vt:lpstr>GLFW Fare Fonksiyonu</vt:lpstr>
      <vt:lpstr>GLFW Fare Fonksiyonu</vt:lpstr>
      <vt:lpstr>GLFW Girdi Modu Ayarı</vt:lpstr>
      <vt:lpstr>OpenGL Etkileşim Fonksiyonları Özeti</vt:lpstr>
      <vt:lpstr>OpenGL Etkileşim Fonksiyonları Özeti</vt:lpstr>
      <vt:lpstr>OpenGL Girdi Fonksiyonları Özeti</vt:lpstr>
      <vt:lpstr>OpenGL Menü Fonksiyonları Özeti</vt:lpstr>
      <vt:lpstr>OpenGL Menü Fonksiyonları Özeti</vt:lpstr>
      <vt:lpstr>PROJE ÖNERİSİ</vt:lpstr>
      <vt:lpstr>PROJE ÖNERİSİ</vt:lpstr>
      <vt:lpstr>Lab4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BMB 3013 BİLGİSAYAR GRAFİKLERİ</dc:title>
  <dc:creator>cnr</dc:creator>
  <cp:lastModifiedBy>Ceydanur Öztürk</cp:lastModifiedBy>
  <cp:revision>502</cp:revision>
  <dcterms:created xsi:type="dcterms:W3CDTF">2019-09-26T14:57:15Z</dcterms:created>
  <dcterms:modified xsi:type="dcterms:W3CDTF">2024-03-28T04:39:16Z</dcterms:modified>
</cp:coreProperties>
</file>